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48" r:id="rId2"/>
    <p:sldId id="663" r:id="rId3"/>
    <p:sldId id="665" r:id="rId4"/>
    <p:sldId id="666" r:id="rId5"/>
    <p:sldId id="667" r:id="rId6"/>
    <p:sldId id="668" r:id="rId7"/>
    <p:sldId id="669" r:id="rId8"/>
    <p:sldId id="670" r:id="rId9"/>
    <p:sldId id="671" r:id="rId10"/>
    <p:sldId id="672" r:id="rId11"/>
    <p:sldId id="673" r:id="rId12"/>
    <p:sldId id="674" r:id="rId13"/>
    <p:sldId id="675" r:id="rId14"/>
    <p:sldId id="676" r:id="rId15"/>
    <p:sldId id="677" r:id="rId16"/>
    <p:sldId id="678" r:id="rId17"/>
    <p:sldId id="679" r:id="rId18"/>
  </p:sldIdLst>
  <p:sldSz cx="9144000" cy="6858000" type="screen4x3"/>
  <p:notesSz cx="6858000" cy="9313863"/>
  <p:defaultTextStyle>
    <a:defPPr>
      <a:defRPr lang="es-E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Note05" initials="H" lastIdx="1" clrIdx="0">
    <p:extLst>
      <p:ext uri="{19B8F6BF-5375-455C-9EA6-DF929625EA0E}">
        <p15:presenceInfo xmlns:p15="http://schemas.microsoft.com/office/powerpoint/2012/main" userId="HPNote0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CC22"/>
    <a:srgbClr val="BBD5F1"/>
    <a:srgbClr val="34C64C"/>
    <a:srgbClr val="AEE5FE"/>
    <a:srgbClr val="32B448"/>
    <a:srgbClr val="7AB6C4"/>
    <a:srgbClr val="36C44E"/>
    <a:srgbClr val="C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1577"/>
  </p:normalViewPr>
  <p:slideViewPr>
    <p:cSldViewPr showGuides="1">
      <p:cViewPr varScale="1">
        <p:scale>
          <a:sx n="63" d="100"/>
          <a:sy n="63" d="100"/>
        </p:scale>
        <p:origin x="1524" y="66"/>
      </p:cViewPr>
      <p:guideLst>
        <p:guide orient="horz" pos="21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>
              <a:buChar char="•"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hangingPunct="1">
              <a:buChar char="•"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eaLnBrk="1" hangingPunct="1">
              <a:buChar char="•"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Char char="•"/>
            </a:pPr>
            <a:fld id="{9A0DB2DC-4C9A-4742-B13C-FB6460FD3503}" type="slidenum">
              <a:rPr lang="en-US" altLang="en-US" sz="1200" dirty="0">
                <a:solidFill>
                  <a:srgbClr val="898989"/>
                </a:solidFill>
              </a:rPr>
              <a:t>‹#›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>
              <a:buChar char="•"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>
              <a:buChar char="•"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eaLnBrk="1" hangingPunct="1">
              <a:buChar char="•"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Char char="•"/>
            </a:pPr>
            <a:fld id="{9A0DB2DC-4C9A-4742-B13C-FB6460FD3503}" type="slidenum">
              <a:rPr lang="en-US" altLang="en-US" sz="1200" dirty="0"/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BG_Utama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48725" cy="6257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6" descr="City-Branding-for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BG_Utama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48725" cy="6257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6" descr="City-Branding-for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71488" y="6457950"/>
            <a:ext cx="4049713" cy="415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700" b="1" i="0" u="none" strike="noStrike" kern="1200" cap="none" spc="0" normalizeH="0" baseline="0" noProof="0">
                <a:ln w="3175">
                  <a:noFill/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Jl. Satria No. 3 Wonosari Gunungkidul Yogyakarta 55812</a:t>
            </a:r>
            <a:br>
              <a:rPr kumimoji="0" lang="en-AU" sz="700" b="1" i="0" u="none" strike="noStrike" kern="1200" cap="none" spc="0" normalizeH="0" baseline="0" noProof="0">
                <a:ln w="3175">
                  <a:noFill/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AU" sz="700" b="1" i="0" u="none" strike="noStrike" kern="1200" cap="none" spc="0" normalizeH="0" baseline="0" noProof="0">
                <a:ln w="3175">
                  <a:noFill/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Telp/Fax : +62274391761/+62274391701</a:t>
            </a:r>
            <a:br>
              <a:rPr kumimoji="0" lang="en-AU" sz="7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AU" sz="700" b="1" i="0" u="none" strike="noStrike" kern="1200" cap="none" spc="0" normalizeH="0" baseline="0" noProof="0">
                <a:ln w="3175">
                  <a:noFill/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Website :</a:t>
            </a:r>
            <a:r>
              <a:rPr kumimoji="0" lang="en-AU" sz="7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sz="7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http://bappeda.gunungkidulkab.go.id/   </a:t>
            </a:r>
            <a:r>
              <a:rPr kumimoji="0" lang="en-AU" sz="700" b="1" i="0" u="none" strike="noStrike" kern="1200" cap="none" spc="0" normalizeH="0" baseline="0" noProof="0">
                <a:ln w="3175">
                  <a:noFill/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Email :</a:t>
            </a:r>
            <a:r>
              <a:rPr kumimoji="0" lang="en-AU" sz="7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sz="7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bappeda@gunungkidulkab.go.id</a:t>
            </a:r>
          </a:p>
        </p:txBody>
      </p:sp>
      <p:pic>
        <p:nvPicPr>
          <p:cNvPr id="11269" name="Picture 8" descr="gk_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72200"/>
            <a:ext cx="609600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71488" y="6153150"/>
            <a:ext cx="2789238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Badan Perencanaan Pembangunan Daerah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Kabupaten Gunungkidul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LB_02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75" y="5038725"/>
            <a:ext cx="923925" cy="1819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6" descr="LB_01_CB_G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251200" cy="274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7" descr="City-Branding-fo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8"/>
          <p:cNvSpPr/>
          <p:nvPr/>
        </p:nvSpPr>
        <p:spPr>
          <a:xfrm>
            <a:off x="0" y="6172200"/>
            <a:ext cx="69342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8" name="Picture 9" descr="gk_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48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71488" y="6351588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Dinas Komunikasi dan Informatika</a:t>
            </a:r>
            <a:endParaRPr kumimoji="0" lang="en-A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Kabupaten</a:t>
            </a: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Gunungkidul</a:t>
            </a:r>
            <a:endParaRPr kumimoji="0" lang="en-A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B_02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19275" cy="1057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Picture 6" descr="LB_02_CB_G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5" y="5038725"/>
            <a:ext cx="923925" cy="1819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Picture 7" descr="City-Branding-fo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8"/>
          <p:cNvSpPr/>
          <p:nvPr/>
        </p:nvSpPr>
        <p:spPr>
          <a:xfrm>
            <a:off x="0" y="6172200"/>
            <a:ext cx="69342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2" name="Picture 9" descr="gk_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48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71488" y="6351588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Dinas Komunikasi dan Informatika</a:t>
            </a:r>
            <a:endParaRPr kumimoji="0" lang="en-A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Kabupaten</a:t>
            </a: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Gunungkidul</a:t>
            </a:r>
            <a:endParaRPr kumimoji="0" lang="en-A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G_Utama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48725" cy="6257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6" descr="City-Branding-for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7"/>
          <p:cNvSpPr/>
          <p:nvPr/>
        </p:nvSpPr>
        <p:spPr>
          <a:xfrm>
            <a:off x="0" y="6172200"/>
            <a:ext cx="69342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5" name="Picture 8" descr="gk_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48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71488" y="6351588"/>
            <a:ext cx="2789238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Badan Perencanaan Pembangunan Daerah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Kabupaten Gunungkidul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B_01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51200" cy="274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Picture 6" descr="LB_02_CB_G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5" y="5038725"/>
            <a:ext cx="923925" cy="1819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Picture 7" descr="City-Branding-fo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8"/>
          <p:cNvSpPr/>
          <p:nvPr/>
        </p:nvSpPr>
        <p:spPr>
          <a:xfrm>
            <a:off x="0" y="6172200"/>
            <a:ext cx="69342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50" name="Picture 9" descr="gk_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48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71488" y="6351588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Dinas Komunikasi dan Informatika</a:t>
            </a:r>
            <a:endParaRPr kumimoji="0" lang="en-A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Kabupaten</a:t>
            </a: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Gunungkidul</a:t>
            </a:r>
            <a:endParaRPr kumimoji="0" lang="en-A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LB_02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19275" cy="1057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Picture 6" descr="LB_02_CB_G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5" y="5038725"/>
            <a:ext cx="923925" cy="1819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Picture 7" descr="City-Branding-fo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8"/>
          <p:cNvSpPr/>
          <p:nvPr/>
        </p:nvSpPr>
        <p:spPr>
          <a:xfrm>
            <a:off x="0" y="6172200"/>
            <a:ext cx="69342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4" name="Picture 9" descr="gk_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48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71488" y="6351588"/>
            <a:ext cx="2789238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Badan Perencanaan Pembangunan Daerah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Kabupaten Gunungkidul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LB_01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51200" cy="274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Picture 6" descr="LB_02_CB_G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5" y="5038725"/>
            <a:ext cx="923925" cy="1819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7"/>
          <p:cNvSpPr/>
          <p:nvPr/>
        </p:nvSpPr>
        <p:spPr>
          <a:xfrm>
            <a:off x="0" y="6172200"/>
            <a:ext cx="69342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7" name="Picture 8" descr="City-Branding-fo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Picture 9" descr="gk_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48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71488" y="6351588"/>
            <a:ext cx="2789238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Badan Perencanaan Pembangunan Daerah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Kabupaten Gunungkidul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LB_02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19275" cy="1057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Picture 6" descr="LB_02_CB_G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5" y="5038725"/>
            <a:ext cx="923925" cy="1819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7"/>
          <p:cNvSpPr/>
          <p:nvPr/>
        </p:nvSpPr>
        <p:spPr>
          <a:xfrm>
            <a:off x="0" y="6172200"/>
            <a:ext cx="69342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1" name="Picture 8" descr="City-Branding-fo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2" name="Picture 9" descr="gk_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48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71488" y="6351588"/>
            <a:ext cx="2789238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Badan Perencanaan Pembangunan Daerah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Kabupaten Gunungkidul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LB_02_CB_G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19275" cy="1057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Picture 6" descr="LB_02_CB_G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5" y="5038725"/>
            <a:ext cx="923925" cy="1819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4" name="Picture 7" descr="City-Branding-fo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096000"/>
            <a:ext cx="1752600" cy="742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x-none" dirty="0"/>
              <a:t>Click to edit Master title style</a:t>
            </a:r>
            <a:endParaRPr lang="en-AU" altLang="x-non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  <a:endParaRPr lang="en-AU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advTm="1000">
        <p:wipe/>
      </p:transition>
    </mc:Choice>
    <mc:Fallback xmlns="">
      <p:transition spd="slow" advTm="1000">
        <p:wip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/>
          <p:nvPr/>
        </p:nvSpPr>
        <p:spPr>
          <a:xfrm>
            <a:off x="524960" y="824927"/>
            <a:ext cx="8351837" cy="2519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 eaLnBrk="1" hangingPunct="1">
              <a:buFont typeface="Arial" panose="020B0604020202020204" pitchFamily="34" charset="0"/>
              <a:buNone/>
            </a:pPr>
            <a:endParaRPr lang="id-ID" altLang="en-US" sz="3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742" y="824927"/>
            <a:ext cx="8892257" cy="303612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SOSIALISASI </a:t>
            </a:r>
            <a:br>
              <a:rPr kumimoji="0" lang="id-ID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id-ID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PENGISIAN KEPALA URUSAN </a:t>
            </a:r>
            <a:br>
              <a:rPr kumimoji="0" lang="id-ID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id-ID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TATA LAKSANA DAN UMUM</a:t>
            </a:r>
            <a:br>
              <a:rPr kumimoji="0" lang="id-ID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id-ID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KALURAHAN PULUTAN</a:t>
            </a:r>
            <a:endParaRPr kumimoji="0" lang="en-AU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838200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anose="020B0903060703020204" pitchFamily="34" charset="0"/>
                <a:ea typeface="+mn-ea"/>
                <a:cs typeface="+mn-cs"/>
              </a:rPr>
              <a:t>Pulutan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anose="020B0903060703020204" pitchFamily="34" charset="0"/>
                <a:ea typeface="+mn-ea"/>
                <a:cs typeface="+mn-cs"/>
              </a:rPr>
              <a:t>, </a:t>
            </a:r>
            <a:r>
              <a:rPr kumimoji="0" lang="id-ID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anose="020B0903060703020204" pitchFamily="34" charset="0"/>
                <a:ea typeface="+mn-ea"/>
                <a:cs typeface="+mn-cs"/>
              </a:rPr>
              <a:t>12 Agustus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anose="020B0903060703020204" pitchFamily="34" charset="0"/>
                <a:ea typeface="+mn-ea"/>
                <a:cs typeface="+mn-cs"/>
              </a:rPr>
              <a:t>20</a:t>
            </a:r>
            <a:r>
              <a:rPr kumimoji="0" lang="id-ID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itannic Bold" panose="020B0903060703020204" pitchFamily="34" charset="0"/>
                <a:ea typeface="+mn-ea"/>
                <a:cs typeface="+mn-cs"/>
              </a:rPr>
              <a:t>22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505ABB-25AC-89E7-CCEC-716895274416}"/>
              </a:ext>
            </a:extLst>
          </p:cNvPr>
          <p:cNvSpPr/>
          <p:nvPr/>
        </p:nvSpPr>
        <p:spPr>
          <a:xfrm>
            <a:off x="187425" y="6309320"/>
            <a:ext cx="4536504" cy="432048"/>
          </a:xfrm>
          <a:prstGeom prst="roundRect">
            <a:avLst/>
          </a:prstGeom>
          <a:solidFill>
            <a:srgbClr val="BBD5F1"/>
          </a:solidFill>
          <a:effectLst>
            <a:softEdge rad="63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>
                <a:solidFill>
                  <a:srgbClr val="002060"/>
                </a:solidFill>
                <a:latin typeface="Arial Narrow" panose="020B0606020202030204" pitchFamily="34" charset="0"/>
              </a:rPr>
              <a:t>Panitia Pelaksana Penjaringan dan Penyaringan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8B9334-99EE-0631-7905-6E959625FEB0}"/>
              </a:ext>
            </a:extLst>
          </p:cNvPr>
          <p:cNvSpPr txBox="1"/>
          <p:nvPr/>
        </p:nvSpPr>
        <p:spPr>
          <a:xfrm>
            <a:off x="467544" y="1268760"/>
            <a:ext cx="7992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539750" algn="just">
              <a:buFont typeface="+mj-lt"/>
              <a:buAutoNum type="arabicPeriod" startAt="12"/>
            </a:pPr>
            <a:endParaRPr lang="id-ID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9DBCCD6-C218-48C8-0282-1C33A97C5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75921"/>
              </p:ext>
            </p:extLst>
          </p:nvPr>
        </p:nvGraphicFramePr>
        <p:xfrm>
          <a:off x="575556" y="974654"/>
          <a:ext cx="7992888" cy="4908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510729605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378839367"/>
                    </a:ext>
                  </a:extLst>
                </a:gridCol>
              </a:tblGrid>
              <a:tr h="384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r>
                        <a:rPr lang="id-ID" sz="1800" dirty="0">
                          <a:effectLst/>
                        </a:rPr>
                        <a:t>NO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 KETERANGAN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8733452"/>
                  </a:ext>
                </a:extLst>
              </a:tr>
              <a:tr h="767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6</a:t>
                      </a:r>
                      <a:r>
                        <a:rPr lang="id-ID" sz="1800" dirty="0">
                          <a:effectLst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Fotokopi ijazah pendidikan dari tingkat dasar sampai dengan ijazah terakhir </a:t>
                      </a:r>
                      <a:r>
                        <a:rPr lang="en-ID" sz="1800" dirty="0">
                          <a:effectLst/>
                        </a:rPr>
                        <a:t>yang </a:t>
                      </a:r>
                      <a:r>
                        <a:rPr lang="id-ID" sz="1800" dirty="0">
                          <a:effectLst/>
                        </a:rPr>
                        <a:t>dilegalisasi oleh pejabat instansi yang berwenang;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975093"/>
                  </a:ext>
                </a:extLst>
              </a:tr>
              <a:tr h="787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7</a:t>
                      </a:r>
                      <a:r>
                        <a:rPr lang="id-ID" sz="1800" dirty="0">
                          <a:effectLst/>
                        </a:rPr>
                        <a:t>.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Fotokopi akta kelahiran yang dilegalisir oleh pejabat instansi yang berwenang </a:t>
                      </a:r>
                      <a:r>
                        <a:rPr lang="en-ID" sz="1800" dirty="0" err="1">
                          <a:effectLst/>
                        </a:rPr>
                        <a:t>kecuali</a:t>
                      </a:r>
                      <a:r>
                        <a:rPr lang="en-ID" sz="1800" dirty="0">
                          <a:effectLst/>
                        </a:rPr>
                        <a:t> yang </a:t>
                      </a:r>
                      <a:r>
                        <a:rPr lang="en-ID" sz="1800" dirty="0" err="1">
                          <a:effectLst/>
                        </a:rPr>
                        <a:t>telah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menggunakan</a:t>
                      </a:r>
                      <a:r>
                        <a:rPr lang="en-ID" sz="1800" dirty="0">
                          <a:effectLst/>
                        </a:rPr>
                        <a:t> format digital dan 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tanda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tangan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elektronik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1767244"/>
                  </a:ext>
                </a:extLst>
              </a:tr>
              <a:tr h="384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8</a:t>
                      </a:r>
                      <a:r>
                        <a:rPr lang="id-ID" sz="1800" dirty="0">
                          <a:effectLst/>
                        </a:rPr>
                        <a:t>.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keterangan berbadan sehat </a:t>
                      </a:r>
                      <a:r>
                        <a:rPr lang="en-ID" sz="1800" dirty="0" err="1">
                          <a:effectLst/>
                        </a:rPr>
                        <a:t>jasmani</a:t>
                      </a:r>
                      <a:r>
                        <a:rPr lang="en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rohani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dari dokter pemerintah;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1798303"/>
                  </a:ext>
                </a:extLst>
              </a:tr>
              <a:tr h="384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9</a:t>
                      </a:r>
                      <a:r>
                        <a:rPr lang="id-ID" sz="1800">
                          <a:effectLst/>
                        </a:rPr>
                        <a:t>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keterangan bebas narko</a:t>
                      </a:r>
                      <a:r>
                        <a:rPr lang="en-ID" sz="1800" dirty="0" err="1">
                          <a:effectLst/>
                        </a:rPr>
                        <a:t>ba</a:t>
                      </a:r>
                      <a:r>
                        <a:rPr lang="id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zat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adiktif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lainnya dari dokter pemerintah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6522380"/>
                  </a:ext>
                </a:extLst>
              </a:tr>
              <a:tr h="384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10</a:t>
                      </a:r>
                      <a:r>
                        <a:rPr lang="id-ID" sz="1800">
                          <a:effectLst/>
                        </a:rPr>
                        <a:t>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Keterangan Catatan Kepolisian (SKCK) dari kepolisian resort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3121455"/>
                  </a:ext>
                </a:extLst>
              </a:tr>
              <a:tr h="787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11</a:t>
                      </a:r>
                      <a:r>
                        <a:rPr lang="id-ID" sz="1800">
                          <a:effectLst/>
                        </a:rPr>
                        <a:t>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Fotokopi Kartu Tanda Penduduk yang dilegalisir </a:t>
                      </a:r>
                      <a:r>
                        <a:rPr lang="en-GB" sz="1800" dirty="0">
                          <a:effectLst/>
                        </a:rPr>
                        <a:t>oleh </a:t>
                      </a:r>
                      <a:r>
                        <a:rPr lang="id-ID" sz="1800" dirty="0">
                          <a:effectLst/>
                        </a:rPr>
                        <a:t>pejabat instansi yang berwenang </a:t>
                      </a:r>
                      <a:r>
                        <a:rPr lang="en-ID" sz="1800" dirty="0" err="1">
                          <a:effectLst/>
                        </a:rPr>
                        <a:t>kecuali</a:t>
                      </a:r>
                      <a:r>
                        <a:rPr lang="en-ID" sz="1800" dirty="0">
                          <a:effectLst/>
                        </a:rPr>
                        <a:t> yang </a:t>
                      </a:r>
                      <a:r>
                        <a:rPr lang="en-ID" sz="1800" dirty="0" err="1">
                          <a:effectLst/>
                        </a:rPr>
                        <a:t>telah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menggunakan</a:t>
                      </a:r>
                      <a:r>
                        <a:rPr lang="en-ID" sz="1800" dirty="0">
                          <a:effectLst/>
                        </a:rPr>
                        <a:t> format digital dan 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tanda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tangan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elektronik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4892770"/>
                  </a:ext>
                </a:extLst>
              </a:tr>
              <a:tr h="787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r>
                        <a:rPr lang="en-ID" sz="1800" dirty="0">
                          <a:effectLst/>
                        </a:rPr>
                        <a:t>2</a:t>
                      </a:r>
                      <a:r>
                        <a:rPr lang="id-ID" sz="1800" dirty="0">
                          <a:effectLst/>
                        </a:rPr>
                        <a:t>.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Fotokopi Kartu Keluarga yang dilegalisir oleh pejabat instansi yang berwenang </a:t>
                      </a:r>
                      <a:r>
                        <a:rPr lang="en-ID" sz="1800" dirty="0" err="1">
                          <a:effectLst/>
                        </a:rPr>
                        <a:t>kecuali</a:t>
                      </a:r>
                      <a:r>
                        <a:rPr lang="en-ID" sz="1800" dirty="0">
                          <a:effectLst/>
                        </a:rPr>
                        <a:t> yang </a:t>
                      </a:r>
                      <a:r>
                        <a:rPr lang="en-ID" sz="1800" dirty="0" err="1">
                          <a:effectLst/>
                        </a:rPr>
                        <a:t>telah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menggunakan</a:t>
                      </a:r>
                      <a:r>
                        <a:rPr lang="en-ID" sz="1800" dirty="0">
                          <a:effectLst/>
                        </a:rPr>
                        <a:t> format digital dan 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tanda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tangan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elektronik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215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39352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8B9334-99EE-0631-7905-6E959625FEB0}"/>
              </a:ext>
            </a:extLst>
          </p:cNvPr>
          <p:cNvSpPr txBox="1"/>
          <p:nvPr/>
        </p:nvSpPr>
        <p:spPr>
          <a:xfrm>
            <a:off x="467544" y="1268760"/>
            <a:ext cx="7992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539750" algn="just">
              <a:buFont typeface="+mj-lt"/>
              <a:buAutoNum type="arabicPeriod" startAt="12"/>
            </a:pPr>
            <a:endParaRPr lang="id-ID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58CEE2-0198-9413-E842-5D89E7CD6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420767"/>
              </p:ext>
            </p:extLst>
          </p:nvPr>
        </p:nvGraphicFramePr>
        <p:xfrm>
          <a:off x="666728" y="1052736"/>
          <a:ext cx="8009728" cy="503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896">
                  <a:extLst>
                    <a:ext uri="{9D8B030D-6E8A-4147-A177-3AD203B41FA5}">
                      <a16:colId xmlns:a16="http://schemas.microsoft.com/office/drawing/2014/main" val="2500743283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3477760669"/>
                    </a:ext>
                  </a:extLst>
                </a:gridCol>
              </a:tblGrid>
              <a:tr h="440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id-ID" sz="1800" dirty="0">
                          <a:effectLst/>
                        </a:rPr>
                        <a:t>NO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KETERANGAN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6663181"/>
                  </a:ext>
                </a:extLst>
              </a:tr>
              <a:tr h="288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13.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Daftar riwayat hidup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3224784"/>
                  </a:ext>
                </a:extLst>
              </a:tr>
              <a:tr h="590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ID" sz="1800">
                          <a:effectLst/>
                        </a:rPr>
                        <a:t>4</a:t>
                      </a:r>
                      <a:r>
                        <a:rPr lang="id-ID" sz="1800">
                          <a:effectLst/>
                        </a:rPr>
                        <a:t>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Pas Foto</a:t>
                      </a:r>
                      <a:r>
                        <a:rPr lang="fi-FI" sz="1800" dirty="0">
                          <a:effectLst/>
                        </a:rPr>
                        <a:t> berwarna terbaru ukuran 4 x 6 cm sebanyak 2(dua) lembar</a:t>
                      </a:r>
                      <a:r>
                        <a:rPr lang="id-ID" sz="1800" dirty="0">
                          <a:effectLst/>
                        </a:rPr>
                        <a:t>, </a:t>
                      </a:r>
                      <a:r>
                        <a:rPr lang="fi-FI" sz="1800" dirty="0">
                          <a:effectLst/>
                        </a:rPr>
                        <a:t>latar belakang sesuai Kartu Tanda Penduduk</a:t>
                      </a:r>
                      <a:r>
                        <a:rPr lang="id-ID" sz="1800" dirty="0">
                          <a:effectLst/>
                        </a:rPr>
                        <a:t> dengan pakaian sipil lengkap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94222"/>
                  </a:ext>
                </a:extLst>
              </a:tr>
              <a:tr h="288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ID" sz="1800">
                          <a:effectLst/>
                        </a:rPr>
                        <a:t>5</a:t>
                      </a:r>
                      <a:r>
                        <a:rPr lang="id-ID" sz="1800">
                          <a:effectLst/>
                        </a:rPr>
                        <a:t>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izin dari pejabat pembina kepegawaian bagi Pegawai Negeri Sipil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926255"/>
                  </a:ext>
                </a:extLst>
              </a:tr>
              <a:tr h="590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ID" sz="1800">
                          <a:effectLst/>
                        </a:rPr>
                        <a:t>6</a:t>
                      </a:r>
                      <a:r>
                        <a:rPr lang="id-ID" sz="1800">
                          <a:effectLst/>
                        </a:rPr>
                        <a:t>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izin dari atasan yang berwenang bagi anggota Tentara Nasional Indonesia, dan anggota Polisi Republik Indonesia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2639545"/>
                  </a:ext>
                </a:extLst>
              </a:tr>
              <a:tr h="590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ID" sz="1800">
                          <a:effectLst/>
                        </a:rPr>
                        <a:t>7</a:t>
                      </a:r>
                      <a:r>
                        <a:rPr lang="id-ID" sz="1800">
                          <a:effectLst/>
                        </a:rPr>
                        <a:t>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izin dari </a:t>
                      </a:r>
                      <a:r>
                        <a:rPr lang="en-GB" sz="1800" dirty="0" err="1">
                          <a:effectLst/>
                        </a:rPr>
                        <a:t>Lurah</a:t>
                      </a:r>
                      <a:r>
                        <a:rPr lang="id-ID" sz="1800" dirty="0">
                          <a:effectLst/>
                        </a:rPr>
                        <a:t> bagi Staf </a:t>
                      </a:r>
                      <a:r>
                        <a:rPr lang="en-GB" sz="1800" dirty="0" err="1">
                          <a:effectLst/>
                        </a:rPr>
                        <a:t>Pamong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Kalurahan</a:t>
                      </a:r>
                      <a:r>
                        <a:rPr lang="id-ID" sz="1800" dirty="0">
                          <a:effectLst/>
                        </a:rPr>
                        <a:t> dan </a:t>
                      </a:r>
                      <a:r>
                        <a:rPr lang="en-GB" sz="1800" dirty="0" err="1">
                          <a:effectLst/>
                        </a:rPr>
                        <a:t>Pamong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Kalurahan</a:t>
                      </a:r>
                      <a:r>
                        <a:rPr lang="id-ID" sz="1800" dirty="0">
                          <a:effectLst/>
                        </a:rPr>
                        <a:t> yang mencalonkan diri menjadi Kep</a:t>
                      </a:r>
                      <a:r>
                        <a:rPr lang="en-ID" sz="1800" dirty="0">
                          <a:effectLst/>
                        </a:rPr>
                        <a:t>ala </a:t>
                      </a:r>
                      <a:r>
                        <a:rPr lang="en-ID" sz="1800" dirty="0" err="1">
                          <a:effectLst/>
                        </a:rPr>
                        <a:t>Urusan</a:t>
                      </a:r>
                      <a:r>
                        <a:rPr lang="en-ID" sz="1800" dirty="0">
                          <a:effectLst/>
                        </a:rPr>
                        <a:t> Tata </a:t>
                      </a:r>
                      <a:r>
                        <a:rPr lang="en-ID" sz="1800" dirty="0" err="1">
                          <a:effectLst/>
                        </a:rPr>
                        <a:t>Laksana</a:t>
                      </a:r>
                      <a:r>
                        <a:rPr lang="en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Umum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397686"/>
                  </a:ext>
                </a:extLst>
              </a:tr>
              <a:tr h="288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ID" sz="1800">
                          <a:effectLst/>
                        </a:rPr>
                        <a:t>8</a:t>
                      </a:r>
                      <a:r>
                        <a:rPr lang="id-ID" sz="1800">
                          <a:effectLst/>
                        </a:rPr>
                        <a:t>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izin dari pimpinan BP</a:t>
                      </a:r>
                      <a:r>
                        <a:rPr lang="en-GB" sz="1800" dirty="0" err="1">
                          <a:effectLst/>
                        </a:rPr>
                        <a:t>Kal</a:t>
                      </a:r>
                      <a:r>
                        <a:rPr lang="id-ID" sz="1800" dirty="0">
                          <a:effectLst/>
                        </a:rPr>
                        <a:t> bagi anggota BP</a:t>
                      </a:r>
                      <a:r>
                        <a:rPr lang="en-GB" sz="1800" dirty="0" err="1">
                          <a:effectLst/>
                        </a:rPr>
                        <a:t>Kal</a:t>
                      </a:r>
                      <a:r>
                        <a:rPr lang="en-GB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116153"/>
                  </a:ext>
                </a:extLst>
              </a:tr>
              <a:tr h="892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19.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Calon  </a:t>
                      </a:r>
                      <a:r>
                        <a:rPr lang="en-ID" sz="1800" dirty="0" err="1">
                          <a:effectLst/>
                        </a:rPr>
                        <a:t>Kepala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Urusan</a:t>
                      </a:r>
                      <a:r>
                        <a:rPr lang="en-ID" sz="1800" dirty="0">
                          <a:effectLst/>
                        </a:rPr>
                        <a:t> Tata </a:t>
                      </a:r>
                      <a:r>
                        <a:rPr lang="en-ID" sz="1800" dirty="0" err="1">
                          <a:effectLst/>
                        </a:rPr>
                        <a:t>Laksana</a:t>
                      </a:r>
                      <a:r>
                        <a:rPr lang="en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Umum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yang tidak dapat melampirkan fotokopi ijasah yang dilegalisir karena hilang sebagai gantinya dapat melampirkan surat keterangan pengganti ijazah yang dikeluarkan oleh pejabat yang berwenang</a:t>
                      </a:r>
                      <a:r>
                        <a:rPr lang="en-ID" sz="1800" dirty="0">
                          <a:effectLst/>
                        </a:rPr>
                        <a:t>.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4871919"/>
                  </a:ext>
                </a:extLst>
              </a:tr>
              <a:tr h="800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20. 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Surat </a:t>
                      </a:r>
                      <a:r>
                        <a:rPr lang="en-ID" sz="1800" dirty="0" err="1">
                          <a:effectLst/>
                        </a:rPr>
                        <a:t>Keterangan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pengalaman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bekerja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dari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Lurah</a:t>
                      </a:r>
                      <a:r>
                        <a:rPr lang="en-ID" sz="1800" dirty="0">
                          <a:effectLst/>
                        </a:rPr>
                        <a:t>/</a:t>
                      </a:r>
                      <a:r>
                        <a:rPr lang="en-ID" sz="1800" dirty="0" err="1">
                          <a:effectLst/>
                        </a:rPr>
                        <a:t>Kepala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Desa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bagi</a:t>
                      </a:r>
                      <a:r>
                        <a:rPr lang="en-ID" sz="1800" dirty="0">
                          <a:effectLst/>
                        </a:rPr>
                        <a:t> yang </a:t>
                      </a:r>
                      <a:r>
                        <a:rPr lang="en-ID" sz="1800" dirty="0" err="1">
                          <a:effectLst/>
                        </a:rPr>
                        <a:t>memiliki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pengalaman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bekerja</a:t>
                      </a:r>
                      <a:r>
                        <a:rPr lang="en-ID" sz="1800" dirty="0">
                          <a:effectLst/>
                        </a:rPr>
                        <a:t> di Lembaga </a:t>
                      </a:r>
                      <a:r>
                        <a:rPr lang="en-ID" sz="1800" dirty="0" err="1">
                          <a:effectLst/>
                        </a:rPr>
                        <a:t>Pemerintahan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Kalurahan</a:t>
                      </a:r>
                      <a:r>
                        <a:rPr lang="en-ID" sz="1800" dirty="0">
                          <a:effectLst/>
                        </a:rPr>
                        <a:t>/</a:t>
                      </a:r>
                      <a:r>
                        <a:rPr lang="en-ID" sz="1800" dirty="0" err="1">
                          <a:effectLst/>
                        </a:rPr>
                        <a:t>Desa</a:t>
                      </a:r>
                      <a:r>
                        <a:rPr lang="en-ID" sz="1800" dirty="0">
                          <a:effectLst/>
                        </a:rPr>
                        <a:t>.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2671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75680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F4E8D4-4693-F74A-56AB-295EB2EBF12C}"/>
              </a:ext>
            </a:extLst>
          </p:cNvPr>
          <p:cNvSpPr txBox="1"/>
          <p:nvPr/>
        </p:nvSpPr>
        <p:spPr>
          <a:xfrm>
            <a:off x="539552" y="1878222"/>
            <a:ext cx="8064896" cy="3033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28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Surat Permohonan tertulis berikut Kelengkapan Administrasi dibuat rangkap 2 (dua) : </a:t>
            </a:r>
          </a:p>
          <a:p>
            <a:pPr marL="352425" lvl="0" algn="just">
              <a:lnSpc>
                <a:spcPct val="115000"/>
              </a:lnSpc>
            </a:pPr>
            <a:r>
              <a:rPr lang="id-ID" sz="28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(satu) eksemplar </a:t>
            </a:r>
            <a:r>
              <a:rPr lang="id-ID" sz="2800" b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ASLI</a:t>
            </a:r>
            <a:r>
              <a:rPr lang="id-ID" sz="28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dan </a:t>
            </a:r>
          </a:p>
          <a:p>
            <a:pPr marL="352425" lvl="0" algn="just">
              <a:lnSpc>
                <a:spcPct val="115000"/>
              </a:lnSpc>
            </a:pPr>
            <a:r>
              <a:rPr lang="id-ID" sz="2800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(satu) eksemplar </a:t>
            </a:r>
            <a:r>
              <a:rPr lang="id-ID" sz="2800" b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FOTOCOPY</a:t>
            </a:r>
            <a:r>
              <a:rPr lang="id-ID" sz="28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52425" lvl="0" algn="just">
              <a:lnSpc>
                <a:spcPct val="115000"/>
              </a:lnSpc>
            </a:pPr>
            <a:endParaRPr lang="id-ID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8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d-ID" sz="28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imasukan dalam Stopmap warna </a:t>
            </a:r>
            <a:r>
              <a:rPr lang="id-ID" sz="2800" b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HIJAU</a:t>
            </a:r>
            <a:r>
              <a:rPr lang="id-ID" sz="28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id-ID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3787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DF49-B323-0548-455D-B8553BE39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548680"/>
            <a:ext cx="4464496" cy="607422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id-ID" sz="3200" b="1" dirty="0"/>
              <a:t>PROSES SELEKSI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82D1D6-BFC3-4888-19CE-52DE2FC19407}"/>
              </a:ext>
            </a:extLst>
          </p:cNvPr>
          <p:cNvSpPr txBox="1"/>
          <p:nvPr/>
        </p:nvSpPr>
        <p:spPr>
          <a:xfrm>
            <a:off x="827584" y="2334694"/>
            <a:ext cx="7920880" cy="2613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Pendaftaran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Kantor </a:t>
            </a: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Sekretariat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Balai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Kalurahan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Pulutan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id-ID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d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9525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id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 0</a:t>
            </a:r>
            <a:r>
              <a:rPr lang="en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d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s.d 0</a:t>
            </a:r>
            <a:r>
              <a:rPr lang="en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September</a:t>
            </a:r>
            <a:r>
              <a:rPr lang="id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en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id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9525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Hari </a:t>
            </a:r>
            <a:r>
              <a:rPr lang="en-ID" sz="2400" i="1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id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 0</a:t>
            </a:r>
            <a:r>
              <a:rPr lang="en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id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.00 WIB – 15.</a:t>
            </a:r>
            <a:r>
              <a:rPr lang="en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id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WIB</a:t>
            </a:r>
            <a:r>
              <a:rPr lang="en-ID" sz="2400" i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d-ID" sz="2400" i="1" dirty="0">
              <a:effectLst/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just">
              <a:lnSpc>
                <a:spcPct val="115000"/>
              </a:lnSpc>
            </a:pPr>
            <a:endParaRPr lang="id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id-ID" sz="240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Pelaksanaan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Seleksi</a:t>
            </a:r>
            <a:r>
              <a:rPr lang="en-US" sz="240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id-ID" sz="240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 </a:t>
            </a:r>
            <a:r>
              <a:rPr lang="en-US" sz="240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September 2022</a:t>
            </a:r>
            <a:endParaRPr lang="id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78138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48D2ED6-11F6-2F50-B334-1A28045AC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20173"/>
              </p:ext>
            </p:extLst>
          </p:nvPr>
        </p:nvGraphicFramePr>
        <p:xfrm>
          <a:off x="503548" y="666812"/>
          <a:ext cx="8136904" cy="5396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902">
                  <a:extLst>
                    <a:ext uri="{9D8B030D-6E8A-4147-A177-3AD203B41FA5}">
                      <a16:colId xmlns:a16="http://schemas.microsoft.com/office/drawing/2014/main" val="1910365773"/>
                    </a:ext>
                  </a:extLst>
                </a:gridCol>
                <a:gridCol w="2120036">
                  <a:extLst>
                    <a:ext uri="{9D8B030D-6E8A-4147-A177-3AD203B41FA5}">
                      <a16:colId xmlns:a16="http://schemas.microsoft.com/office/drawing/2014/main" val="830170148"/>
                    </a:ext>
                  </a:extLst>
                </a:gridCol>
                <a:gridCol w="1272490">
                  <a:extLst>
                    <a:ext uri="{9D8B030D-6E8A-4147-A177-3AD203B41FA5}">
                      <a16:colId xmlns:a16="http://schemas.microsoft.com/office/drawing/2014/main" val="586670107"/>
                    </a:ext>
                  </a:extLst>
                </a:gridCol>
                <a:gridCol w="1729214">
                  <a:extLst>
                    <a:ext uri="{9D8B030D-6E8A-4147-A177-3AD203B41FA5}">
                      <a16:colId xmlns:a16="http://schemas.microsoft.com/office/drawing/2014/main" val="709890095"/>
                    </a:ext>
                  </a:extLst>
                </a:gridCol>
                <a:gridCol w="1511146">
                  <a:extLst>
                    <a:ext uri="{9D8B030D-6E8A-4147-A177-3AD203B41FA5}">
                      <a16:colId xmlns:a16="http://schemas.microsoft.com/office/drawing/2014/main" val="1203402773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3409007163"/>
                    </a:ext>
                  </a:extLst>
                </a:gridCol>
              </a:tblGrid>
              <a:tr h="445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NO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KEGIATAN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TANGGAL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PERPANJANGAN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KETERANGAN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WAKTU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extLst>
                  <a:ext uri="{0D108BD9-81ED-4DB2-BD59-A6C34878D82A}">
                    <a16:rowId xmlns:a16="http://schemas.microsoft.com/office/drawing/2014/main" val="2449076608"/>
                  </a:ext>
                </a:extLst>
              </a:tr>
              <a:tr h="913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5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Pendaftaran Bakal Calon </a:t>
                      </a:r>
                      <a:r>
                        <a:rPr lang="en-ID" sz="1800" dirty="0">
                          <a:effectLst/>
                        </a:rPr>
                        <a:t>Tata </a:t>
                      </a:r>
                      <a:r>
                        <a:rPr lang="en-ID" sz="1800" dirty="0" err="1">
                          <a:effectLst/>
                        </a:rPr>
                        <a:t>Laksana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Kalurahan</a:t>
                      </a:r>
                      <a:r>
                        <a:rPr lang="en-ID" sz="1800" dirty="0">
                          <a:effectLst/>
                        </a:rPr>
                        <a:t> Pulutan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01</a:t>
                      </a:r>
                      <a:r>
                        <a:rPr lang="id-ID" sz="1800">
                          <a:effectLst/>
                        </a:rPr>
                        <a:t> s.d </a:t>
                      </a:r>
                      <a:r>
                        <a:rPr lang="en-ID" sz="1800">
                          <a:effectLst/>
                        </a:rPr>
                        <a:t>09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12 September s.d 29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Panitia Pelaksana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08.00 WIB </a:t>
                      </a:r>
                      <a:r>
                        <a:rPr lang="en-ID" sz="1800" dirty="0" err="1">
                          <a:effectLst/>
                        </a:rPr>
                        <a:t>s.d</a:t>
                      </a:r>
                      <a:r>
                        <a:rPr lang="en-ID" sz="1800" dirty="0">
                          <a:effectLst/>
                        </a:rPr>
                        <a:t> 15.00 WIB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extLst>
                  <a:ext uri="{0D108BD9-81ED-4DB2-BD59-A6C34878D82A}">
                    <a16:rowId xmlns:a16="http://schemas.microsoft.com/office/drawing/2014/main" val="507269098"/>
                  </a:ext>
                </a:extLst>
              </a:tr>
              <a:tr h="1375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6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Penelitian Kelengkapan dan Keabsahan Administrasi </a:t>
                      </a:r>
                      <a:r>
                        <a:rPr lang="en-GB" sz="1800" dirty="0">
                          <a:effectLst/>
                        </a:rPr>
                        <a:t>Calon </a:t>
                      </a:r>
                      <a:r>
                        <a:rPr lang="en-ID" sz="1800" dirty="0">
                          <a:effectLst/>
                        </a:rPr>
                        <a:t>Tata </a:t>
                      </a:r>
                      <a:r>
                        <a:rPr lang="en-ID" sz="1800" dirty="0" err="1">
                          <a:effectLst/>
                        </a:rPr>
                        <a:t>Laksana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Kalurahan</a:t>
                      </a:r>
                      <a:r>
                        <a:rPr lang="en-ID" sz="1800" dirty="0">
                          <a:effectLst/>
                        </a:rPr>
                        <a:t> Pulutan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09 September 2022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29 September</a:t>
                      </a:r>
                      <a:r>
                        <a:rPr lang="id-ID" sz="1800" dirty="0">
                          <a:effectLst/>
                        </a:rPr>
                        <a:t> 202</a:t>
                      </a:r>
                      <a:r>
                        <a:rPr lang="en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Panitia Pelaksana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 08.00 WIB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extLst>
                  <a:ext uri="{0D108BD9-81ED-4DB2-BD59-A6C34878D82A}">
                    <a16:rowId xmlns:a16="http://schemas.microsoft.com/office/drawing/2014/main" val="1001863861"/>
                  </a:ext>
                </a:extLst>
              </a:tr>
              <a:tr h="16069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7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Berita </a:t>
                      </a:r>
                      <a:r>
                        <a:rPr lang="en-GB" sz="1800">
                          <a:effectLst/>
                        </a:rPr>
                        <a:t>A</a:t>
                      </a:r>
                      <a:r>
                        <a:rPr lang="id-ID" sz="1800">
                          <a:effectLst/>
                        </a:rPr>
                        <a:t>cara Hasil Penelitian Kelengkapan dan Keabsahan </a:t>
                      </a:r>
                      <a:r>
                        <a:rPr lang="en-GB" sz="1800">
                          <a:effectLst/>
                        </a:rPr>
                        <a:t>A</a:t>
                      </a:r>
                      <a:r>
                        <a:rPr lang="id-ID" sz="1800">
                          <a:effectLst/>
                        </a:rPr>
                        <a:t>dministrasi Calon </a:t>
                      </a:r>
                      <a:r>
                        <a:rPr lang="en-ID" sz="1800">
                          <a:effectLst/>
                        </a:rPr>
                        <a:t>Tata Laksana Kalurahan Pulutan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09 September 2022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29 September</a:t>
                      </a:r>
                      <a:r>
                        <a:rPr lang="id-ID" sz="1800" dirty="0">
                          <a:effectLst/>
                        </a:rPr>
                        <a:t> 202</a:t>
                      </a:r>
                      <a:r>
                        <a:rPr lang="en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Panitia Pelaksana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r>
                        <a:rPr lang="id-ID" sz="1800" dirty="0">
                          <a:effectLst/>
                        </a:rPr>
                        <a:t>0</a:t>
                      </a:r>
                      <a:r>
                        <a:rPr lang="en-ID" sz="1800" dirty="0">
                          <a:effectLst/>
                        </a:rPr>
                        <a:t>8.00 WIB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57" marR="59757" marT="0" marB="0" anchor="ctr"/>
                </a:tc>
                <a:extLst>
                  <a:ext uri="{0D108BD9-81ED-4DB2-BD59-A6C34878D82A}">
                    <a16:rowId xmlns:a16="http://schemas.microsoft.com/office/drawing/2014/main" val="17844944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98EAEFB-CA28-E62A-30E5-24EFDA27D533}"/>
              </a:ext>
            </a:extLst>
          </p:cNvPr>
          <p:cNvSpPr txBox="1"/>
          <p:nvPr/>
        </p:nvSpPr>
        <p:spPr>
          <a:xfrm>
            <a:off x="575556" y="6191188"/>
            <a:ext cx="3708412" cy="423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id-ID" sz="2000" b="1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 pada Hari Kerja</a:t>
            </a:r>
            <a:endParaRPr lang="id-ID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196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DF8F7EF-4658-D1E7-455C-728D53DAA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92469"/>
              </p:ext>
            </p:extLst>
          </p:nvPr>
        </p:nvGraphicFramePr>
        <p:xfrm>
          <a:off x="521550" y="921101"/>
          <a:ext cx="8100900" cy="5015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62">
                  <a:extLst>
                    <a:ext uri="{9D8B030D-6E8A-4147-A177-3AD203B41FA5}">
                      <a16:colId xmlns:a16="http://schemas.microsoft.com/office/drawing/2014/main" val="1924257654"/>
                    </a:ext>
                  </a:extLst>
                </a:gridCol>
                <a:gridCol w="2082514">
                  <a:extLst>
                    <a:ext uri="{9D8B030D-6E8A-4147-A177-3AD203B41FA5}">
                      <a16:colId xmlns:a16="http://schemas.microsoft.com/office/drawing/2014/main" val="1790714440"/>
                    </a:ext>
                  </a:extLst>
                </a:gridCol>
                <a:gridCol w="1246144">
                  <a:extLst>
                    <a:ext uri="{9D8B030D-6E8A-4147-A177-3AD203B41FA5}">
                      <a16:colId xmlns:a16="http://schemas.microsoft.com/office/drawing/2014/main" val="866503334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1916306970"/>
                    </a:ext>
                  </a:extLst>
                </a:gridCol>
                <a:gridCol w="1465920">
                  <a:extLst>
                    <a:ext uri="{9D8B030D-6E8A-4147-A177-3AD203B41FA5}">
                      <a16:colId xmlns:a16="http://schemas.microsoft.com/office/drawing/2014/main" val="117288584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048550421"/>
                    </a:ext>
                  </a:extLst>
                </a:gridCol>
              </a:tblGrid>
              <a:tr h="59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NO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KEGIATAN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TANGGAL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PERPANJANGAN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KETERANGAN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WAKTU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470443"/>
                  </a:ext>
                </a:extLst>
              </a:tr>
              <a:tr h="1227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8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Penetapan Calon </a:t>
                      </a:r>
                      <a:r>
                        <a:rPr lang="en-ID" sz="1800">
                          <a:effectLst/>
                        </a:rPr>
                        <a:t>Tata Laksana Kalurahan Pulutan</a:t>
                      </a:r>
                      <a:r>
                        <a:rPr lang="id-ID" sz="1800">
                          <a:effectLst/>
                        </a:rPr>
                        <a:t> yang berhak </a:t>
                      </a:r>
                      <a:r>
                        <a:rPr lang="en-GB" sz="1800">
                          <a:effectLst/>
                        </a:rPr>
                        <a:t>m</a:t>
                      </a:r>
                      <a:r>
                        <a:rPr lang="id-ID" sz="1800">
                          <a:effectLst/>
                        </a:rPr>
                        <a:t>engikuti ujian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09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29 September</a:t>
                      </a:r>
                      <a:r>
                        <a:rPr lang="id-ID" sz="1800">
                          <a:effectLst/>
                        </a:rPr>
                        <a:t> 202</a:t>
                      </a:r>
                      <a:r>
                        <a:rPr lang="en-ID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Lurah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08.00 WIB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6490282"/>
                  </a:ext>
                </a:extLst>
              </a:tr>
              <a:tr h="1227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9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Pembekalan kepada Calon</a:t>
                      </a:r>
                      <a:r>
                        <a:rPr lang="en-ID" sz="1800">
                          <a:effectLst/>
                        </a:rPr>
                        <a:t> Tata Laksana</a:t>
                      </a:r>
                      <a:r>
                        <a:rPr lang="id-ID" sz="1800">
                          <a:effectLst/>
                        </a:rPr>
                        <a:t> yang berhak mengikuti ujian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13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03 Oktober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Kapanewon</a:t>
                      </a:r>
                      <a:r>
                        <a:rPr lang="id-ID" sz="1800">
                          <a:effectLst/>
                        </a:rPr>
                        <a:t>,</a:t>
                      </a:r>
                      <a:r>
                        <a:rPr lang="en-US" sz="1800">
                          <a:effectLst/>
                        </a:rPr>
                        <a:t> Lurah</a:t>
                      </a:r>
                      <a:r>
                        <a:rPr lang="en-GB" sz="1800">
                          <a:effectLst/>
                        </a:rPr>
                        <a:t>,</a:t>
                      </a:r>
                      <a:r>
                        <a:rPr lang="id-ID" sz="1800">
                          <a:effectLst/>
                        </a:rPr>
                        <a:t> Panitia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id-ID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13.00 WIB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666859"/>
                  </a:ext>
                </a:extLst>
              </a:tr>
              <a:tr h="606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10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Pembentukan Tim Penguji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17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06 Oktober</a:t>
                      </a:r>
                      <a:r>
                        <a:rPr lang="id-ID" sz="1800">
                          <a:effectLst/>
                        </a:rPr>
                        <a:t> 202</a:t>
                      </a:r>
                      <a:r>
                        <a:rPr lang="en-ID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Lurah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508410"/>
                  </a:ext>
                </a:extLst>
              </a:tr>
              <a:tr h="606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ID" sz="1800">
                          <a:effectLst/>
                        </a:rPr>
                        <a:t>1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Pembuatan soal ujian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17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06 Oktober</a:t>
                      </a:r>
                      <a:r>
                        <a:rPr lang="id-ID" sz="1800">
                          <a:effectLst/>
                        </a:rPr>
                        <a:t> 202</a:t>
                      </a:r>
                      <a:r>
                        <a:rPr lang="en-ID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Tim Penguji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40837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7E33126-B038-7FDE-399A-9451C8B9BD41}"/>
              </a:ext>
            </a:extLst>
          </p:cNvPr>
          <p:cNvSpPr txBox="1"/>
          <p:nvPr/>
        </p:nvSpPr>
        <p:spPr>
          <a:xfrm>
            <a:off x="647564" y="6093296"/>
            <a:ext cx="3708412" cy="423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id-ID" sz="2000" b="1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 pada Hari Kerja</a:t>
            </a:r>
            <a:endParaRPr lang="id-ID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4645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E2142B-4892-6C9C-C07E-786875622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63222"/>
              </p:ext>
            </p:extLst>
          </p:nvPr>
        </p:nvGraphicFramePr>
        <p:xfrm>
          <a:off x="359532" y="764703"/>
          <a:ext cx="8424936" cy="5328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485">
                  <a:extLst>
                    <a:ext uri="{9D8B030D-6E8A-4147-A177-3AD203B41FA5}">
                      <a16:colId xmlns:a16="http://schemas.microsoft.com/office/drawing/2014/main" val="874707850"/>
                    </a:ext>
                  </a:extLst>
                </a:gridCol>
                <a:gridCol w="2353827">
                  <a:extLst>
                    <a:ext uri="{9D8B030D-6E8A-4147-A177-3AD203B41FA5}">
                      <a16:colId xmlns:a16="http://schemas.microsoft.com/office/drawing/2014/main" val="75355498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41060956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5684066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5698056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34011718"/>
                    </a:ext>
                  </a:extLst>
                </a:gridCol>
              </a:tblGrid>
              <a:tr h="566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NO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KEGIATAN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TANGGAL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PERPANJANGAN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KETERANGAN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WAKTU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9142085"/>
                  </a:ext>
                </a:extLst>
              </a:tr>
              <a:tr h="86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ID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Pelaksananaan </a:t>
                      </a:r>
                      <a:r>
                        <a:rPr lang="en-GB" sz="1800">
                          <a:effectLst/>
                        </a:rPr>
                        <a:t>u</a:t>
                      </a:r>
                      <a:r>
                        <a:rPr lang="id-ID" sz="1800">
                          <a:effectLst/>
                        </a:rPr>
                        <a:t>jian, koreksi ujian, dan penetapan hasil ujian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17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06 Oktober</a:t>
                      </a:r>
                      <a:r>
                        <a:rPr lang="id-ID" sz="1800">
                          <a:effectLst/>
                        </a:rPr>
                        <a:t> 202</a:t>
                      </a:r>
                      <a:r>
                        <a:rPr lang="en-ID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Tim Penguji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936979"/>
                  </a:ext>
                </a:extLst>
              </a:tr>
              <a:tr h="1161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ID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Penetapan Calon </a:t>
                      </a:r>
                      <a:r>
                        <a:rPr lang="en-ID" sz="1800">
                          <a:effectLst/>
                        </a:rPr>
                        <a:t>Tata Laksana Kalurahan Pulutan</a:t>
                      </a:r>
                      <a:r>
                        <a:rPr lang="id-ID" sz="1800">
                          <a:effectLst/>
                        </a:rPr>
                        <a:t> yang dinyatakan Lulus Ujian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19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06 Oktober</a:t>
                      </a:r>
                      <a:r>
                        <a:rPr lang="id-ID" sz="1800">
                          <a:effectLst/>
                        </a:rPr>
                        <a:t> 202</a:t>
                      </a:r>
                      <a:r>
                        <a:rPr lang="en-ID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Lurah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1024834"/>
                  </a:ext>
                </a:extLst>
              </a:tr>
              <a:tr h="86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14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Konsultasi Calon Tata Laksana Kepada Panewu 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20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07 Oktober</a:t>
                      </a:r>
                      <a:r>
                        <a:rPr lang="id-ID" sz="1800">
                          <a:effectLst/>
                        </a:rPr>
                        <a:t> 202</a:t>
                      </a:r>
                      <a:r>
                        <a:rPr lang="en-ID" sz="1800">
                          <a:effectLst/>
                        </a:rPr>
                        <a:t>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Lurah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7814294"/>
                  </a:ext>
                </a:extLst>
              </a:tr>
              <a:tr h="867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15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Penetapan Calon Tata Laksana Kalurahan Pulutan 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28 September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18 Oktober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Lurah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556185"/>
                  </a:ext>
                </a:extLst>
              </a:tr>
              <a:tr h="998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r>
                        <a:rPr lang="en-ID" sz="1800">
                          <a:effectLst/>
                        </a:rPr>
                        <a:t>6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Pengangkatan </a:t>
                      </a:r>
                      <a:r>
                        <a:rPr lang="en-ID" sz="1800">
                          <a:effectLst/>
                        </a:rPr>
                        <a:t>Tata Laksana Kalurahan Pulutan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04 Oktober 2022 </a:t>
                      </a:r>
                      <a:endParaRPr lang="id-ID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effectLst/>
                        </a:rPr>
                        <a:t>20 Oktober 2022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L</a:t>
                      </a:r>
                      <a:r>
                        <a:rPr lang="en-US" sz="1800">
                          <a:effectLst/>
                        </a:rPr>
                        <a:t>urah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3622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17006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main.png">
            <a:extLst>
              <a:ext uri="{FF2B5EF4-FFF2-40B4-BE49-F238E27FC236}">
                <a16:creationId xmlns:a16="http://schemas.microsoft.com/office/drawing/2014/main" id="{CC5CEC95-AED8-1C05-B4B8-973116B5A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908827"/>
            <a:ext cx="3168650" cy="3168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itle 12">
            <a:extLst>
              <a:ext uri="{FF2B5EF4-FFF2-40B4-BE49-F238E27FC236}">
                <a16:creationId xmlns:a16="http://schemas.microsoft.com/office/drawing/2014/main" id="{51E62214-A01C-C8A6-747F-D3786381B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4052888"/>
            <a:ext cx="7772400" cy="13620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AU" altLang="en-US" sz="5400" b="1" i="0" u="none" strike="noStrike" kern="1200" cap="all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Kozuka Gothic Pro H" panose="020B0800000000000000" pitchFamily="34" charset="-128"/>
                <a:cs typeface="+mj-cs"/>
              </a:rPr>
              <a:t>MATUR NUWUN</a:t>
            </a:r>
            <a:endParaRPr kumimoji="0" lang="id-ID" altLang="en-US" sz="5400" b="1" i="0" u="none" strike="noStrike" kern="1200" cap="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Kozuka Gothic Pro H" panose="020B0800000000000000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900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8B2B728-0582-6E51-CA3B-D47433E64F8B}"/>
              </a:ext>
            </a:extLst>
          </p:cNvPr>
          <p:cNvSpPr txBox="1">
            <a:spLocks/>
          </p:cNvSpPr>
          <p:nvPr/>
        </p:nvSpPr>
        <p:spPr>
          <a:xfrm>
            <a:off x="0" y="1124744"/>
            <a:ext cx="8882133" cy="53285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lvl="1" indent="-457200" algn="just" fontAlgn="auto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Pasal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18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ayat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(6)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Undang-Undang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Dasar Negara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Republik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Indonesia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Undang-undang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15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1950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Pembentukan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Daerah-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daerah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Kabupaten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dan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Undang-Undang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6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2014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Desa</a:t>
            </a:r>
            <a:endParaRPr lang="id-ID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625475" lvl="1" indent="-45720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id-ID" sz="2000" dirty="0">
              <a:latin typeface="Bookman Old Style" panose="0205060405050502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625475" lvl="1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Menteri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Dalam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83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2015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Pengangkatan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dan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Pemberhentian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Perangkat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Desa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(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berita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Negara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Republik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Indonesia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2016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5)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sebagaimana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telah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Pemerintah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43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2014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id-ID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Pelaksanaan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Undang-Undang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6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2014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Desa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(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Lembaran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Negara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Republik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Indonesia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2014 No.123)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sebagaimana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telah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diubah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dengan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Pemerintah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47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2015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Perubahan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atas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Pemerintah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43 Th 2014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Pelaksanaan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UU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6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2014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Desa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(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Lembaran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Negara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Republik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Indonesia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2015 No.157,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Tambahan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Lembaran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Negara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Republik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Indonesia NO. 5717);</a:t>
            </a:r>
            <a:endParaRPr lang="id-ID" sz="2000" dirty="0"/>
          </a:p>
          <a:p>
            <a:pPr marL="457200" lvl="1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id-ID" sz="1800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971550" lvl="1" indent="-514350" algn="just" fontAlgn="auto">
              <a:spcBef>
                <a:spcPts val="0"/>
              </a:spcBef>
              <a:spcAft>
                <a:spcPts val="0"/>
              </a:spcAft>
              <a:buAutoNum type="arabicPeriod"/>
            </a:pPr>
            <a:endParaRPr lang="id-ID" b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7F82AC9-AA9E-08D1-EB67-2B65FE6D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772" y="260648"/>
            <a:ext cx="4824536" cy="689346"/>
          </a:xfr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Dasar Hukum</a:t>
            </a:r>
          </a:p>
        </p:txBody>
      </p:sp>
    </p:spTree>
    <p:extLst>
      <p:ext uri="{BB962C8B-B14F-4D97-AF65-F5344CB8AC3E}">
        <p14:creationId xmlns:p14="http://schemas.microsoft.com/office/powerpoint/2010/main" val="135887055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8B9334-99EE-0631-7905-6E959625FEB0}"/>
              </a:ext>
            </a:extLst>
          </p:cNvPr>
          <p:cNvSpPr txBox="1"/>
          <p:nvPr/>
        </p:nvSpPr>
        <p:spPr>
          <a:xfrm>
            <a:off x="323528" y="1052736"/>
            <a:ext cx="849694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Menteri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Dalam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83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2015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Pengangkatan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dan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Pemberhentian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Perangkat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Desa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(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Berita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Negara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Republik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Indonesia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2016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5)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sebagaimana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telah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diubah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dengan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Menteri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Dalam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67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2017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Perubahan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Atas 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Menteri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Dalam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83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2015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Pengangkatan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dan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Pemberhentian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Perangkat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Desa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(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Berita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Negara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Republik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Indonesia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2017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1223);</a:t>
            </a:r>
            <a:endParaRPr lang="id-ID" sz="2000" dirty="0"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Menteri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Dalam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Negeri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84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2015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Susunan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Organisasi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Tata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Kerja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Pemerintah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Desa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(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Berita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Negara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Republik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Indonesia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2016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6);</a:t>
            </a:r>
            <a:endParaRPr lang="id-ID" sz="2000" dirty="0"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Gubernur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Daerah Istimewa Yogyakarta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25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2019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Pedoman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Kelembagaan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Urusan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Kalurahan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(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Berita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Daerah, Daerah Istimewa Yogyakarta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2019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25,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Tambahan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Berita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Daerah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Daerah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Istimewa Yogyakarta </a:t>
            </a:r>
            <a:r>
              <a:rPr lang="en-US" sz="20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25);</a:t>
            </a:r>
            <a:endParaRPr lang="id-ID" sz="2000" dirty="0"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endParaRPr lang="id-ID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7347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8B9334-99EE-0631-7905-6E959625FEB0}"/>
              </a:ext>
            </a:extLst>
          </p:cNvPr>
          <p:cNvSpPr txBox="1"/>
          <p:nvPr/>
        </p:nvSpPr>
        <p:spPr>
          <a:xfrm>
            <a:off x="431540" y="1382286"/>
            <a:ext cx="828092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Gubernur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Daerah Istimewa Yogyakarta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2020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Pedoman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Pemerintah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Kalurahan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(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Berita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Daerah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Daerah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Istimewa Yogyakarta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2020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2);</a:t>
            </a:r>
            <a:endParaRPr lang="id-ID" sz="2200" dirty="0"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Peraturan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Daerah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Kabupaten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Gunungkidul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11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2021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tentang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Pengangkatan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dan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Pemberhentian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Pamong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Kalurahan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dan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Staf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(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Lembaran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Daerah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Kabupaten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Gunungkidul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2021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Nomor</a:t>
            </a:r>
            <a:r>
              <a:rPr lang="en-US" sz="2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11);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endParaRPr lang="id-ID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Peraturan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Bupati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Gunungkidul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Nomor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27 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2022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tentang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Peraturan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Pelaksanaan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Peraturan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Daerah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Kabupaten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Gunungkidul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Nomor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11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2021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tentang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Pengangkatan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dan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Pemberhentian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Pamong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Kalurahan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dan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Staf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(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Berita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Daerah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Kabupaten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Gunungkidul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2022);</a:t>
            </a:r>
            <a:endParaRPr lang="id-ID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0606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8B9334-99EE-0631-7905-6E959625FEB0}"/>
              </a:ext>
            </a:extLst>
          </p:cNvPr>
          <p:cNvSpPr txBox="1"/>
          <p:nvPr/>
        </p:nvSpPr>
        <p:spPr>
          <a:xfrm>
            <a:off x="395536" y="1700808"/>
            <a:ext cx="835292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9"/>
            </a:pP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Peraturan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Kalurahan 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Pulutan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Nomor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 2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20</a:t>
            </a: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20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tentang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Susunan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Organisasi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dan Tata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Kerja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Pemerintah</a:t>
            </a: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Kalurahan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;</a:t>
            </a:r>
            <a:endParaRPr lang="id-ID" sz="2200" dirty="0">
              <a:latin typeface="Bookman Old Style" panose="02050604050505020204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 startAt="9"/>
            </a:pP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Peraturan</a:t>
            </a: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Kalurahan Pulutan</a:t>
            </a:r>
            <a:r>
              <a:rPr lang="id-ID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Nomor</a:t>
            </a:r>
            <a:r>
              <a:rPr lang="id-ID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7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id-ID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20</a:t>
            </a: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21</a:t>
            </a:r>
            <a:r>
              <a:rPr lang="id-ID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tentang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Rencana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Kerja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Pemerintah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Kalurahan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2022</a:t>
            </a: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Peraturan Kalurahan Pulutan Nomor 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8</a:t>
            </a:r>
            <a:r>
              <a:rPr lang="id-ID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id-ID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 2021 tentang Anggaran Pendapatan Belanja Kalurahan Tahun Anggaran 2022;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Peraturan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Lurah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Pulutan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Nomor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3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2022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tentang</a:t>
            </a:r>
            <a:r>
              <a:rPr lang="id-ID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Perubahan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Anggaran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dan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Belanja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Kalurahan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Tahun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Anggaran</a:t>
            </a:r>
            <a:r>
              <a:rPr lang="en-US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2022;</a:t>
            </a:r>
            <a:endParaRPr lang="id-ID" sz="2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916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8B9334-99EE-0631-7905-6E959625FEB0}"/>
              </a:ext>
            </a:extLst>
          </p:cNvPr>
          <p:cNvSpPr txBox="1"/>
          <p:nvPr/>
        </p:nvSpPr>
        <p:spPr>
          <a:xfrm>
            <a:off x="467544" y="1268760"/>
            <a:ext cx="7992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539750" algn="just">
              <a:buFont typeface="+mj-lt"/>
              <a:buAutoNum type="arabicPeriod" startAt="12"/>
            </a:pPr>
            <a:endParaRPr lang="id-ID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6C7E3-390B-EA2C-6905-7DCB30E5E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38" y="701988"/>
            <a:ext cx="6912769" cy="936104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id-ID" sz="3200" b="1" dirty="0"/>
              <a:t>Persiapan Penjaringan dan Penyarigan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DCEDDC-14D2-3E4E-EF99-8B4401BF2A08}"/>
              </a:ext>
            </a:extLst>
          </p:cNvPr>
          <p:cNvSpPr txBox="1"/>
          <p:nvPr/>
        </p:nvSpPr>
        <p:spPr>
          <a:xfrm>
            <a:off x="657943" y="1874728"/>
            <a:ext cx="826016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Pengangkatan</a:t>
            </a:r>
            <a:r>
              <a:rPr lang="en-US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Kepala</a:t>
            </a:r>
            <a:r>
              <a:rPr lang="en-US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Urusan</a:t>
            </a:r>
            <a:r>
              <a:rPr lang="en-US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Tata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Laksana</a:t>
            </a:r>
            <a:r>
              <a:rPr lang="en-US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dan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Umum</a:t>
            </a:r>
            <a:r>
              <a:rPr lang="en-US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Kalurahan</a:t>
            </a:r>
            <a:r>
              <a:rPr lang="id-ID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melalui</a:t>
            </a:r>
            <a:r>
              <a:rPr lang="en-US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penjaringan</a:t>
            </a:r>
            <a:r>
              <a:rPr lang="en-US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dan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penyaringan</a:t>
            </a:r>
            <a:r>
              <a:rPr lang="id-ID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, </a:t>
            </a:r>
            <a:r>
              <a:rPr lang="id-ID" sz="2800" dirty="0"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Lurah Kalurahan Pulutan melakukan proses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penjaringan</a:t>
            </a:r>
            <a:r>
              <a:rPr lang="en-US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dan </a:t>
            </a:r>
            <a:r>
              <a:rPr lang="en-US" sz="28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penyaringan</a:t>
            </a:r>
            <a:r>
              <a:rPr lang="id-ID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terhadap masyarakat yang memenuhi persyaratan dengan Tahapan-tahapan sebagai berikut :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16053074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8B9334-99EE-0631-7905-6E959625FEB0}"/>
              </a:ext>
            </a:extLst>
          </p:cNvPr>
          <p:cNvSpPr txBox="1"/>
          <p:nvPr/>
        </p:nvSpPr>
        <p:spPr>
          <a:xfrm>
            <a:off x="467544" y="1268760"/>
            <a:ext cx="7992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539750" algn="just">
              <a:buFont typeface="+mj-lt"/>
              <a:buAutoNum type="arabicPeriod" startAt="12"/>
            </a:pPr>
            <a:endParaRPr lang="id-ID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2980B8-AC2F-FA2F-C511-BA66EF980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18799"/>
              </p:ext>
            </p:extLst>
          </p:nvPr>
        </p:nvGraphicFramePr>
        <p:xfrm>
          <a:off x="342909" y="1009404"/>
          <a:ext cx="8458182" cy="4839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1098923616"/>
                    </a:ext>
                  </a:extLst>
                </a:gridCol>
                <a:gridCol w="1876055">
                  <a:extLst>
                    <a:ext uri="{9D8B030D-6E8A-4147-A177-3AD203B41FA5}">
                      <a16:colId xmlns:a16="http://schemas.microsoft.com/office/drawing/2014/main" val="64980478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58730835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55417944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983296715"/>
                    </a:ext>
                  </a:extLst>
                </a:gridCol>
                <a:gridCol w="965503">
                  <a:extLst>
                    <a:ext uri="{9D8B030D-6E8A-4147-A177-3AD203B41FA5}">
                      <a16:colId xmlns:a16="http://schemas.microsoft.com/office/drawing/2014/main" val="1493406042"/>
                    </a:ext>
                  </a:extLst>
                </a:gridCol>
              </a:tblGrid>
              <a:tr h="893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NO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KEGIATAN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TANGGAL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PERPANJANGAN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KETERANGAN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 dirty="0">
                          <a:effectLst/>
                        </a:rPr>
                        <a:t>WAKTU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2864371"/>
                  </a:ext>
                </a:extLst>
              </a:tr>
              <a:tr h="905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Pembentukan Panitia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02 Agustus 2022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02 Agustus 2022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Lurah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19.30 WIB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53809"/>
                  </a:ext>
                </a:extLst>
              </a:tr>
              <a:tr h="905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Penyusunan Jadwal Kegiatan, TataTertib</a:t>
                      </a:r>
                      <a:r>
                        <a:rPr lang="en-GB" sz="2000">
                          <a:effectLst/>
                        </a:rPr>
                        <a:t>.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04-08 Agustus 2022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04-08 Agustus 2022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Panitia Pelaksana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 dirty="0">
                          <a:effectLst/>
                        </a:rPr>
                        <a:t>09.00 WIB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9452417"/>
                  </a:ext>
                </a:extLst>
              </a:tr>
              <a:tr h="1111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Pembekalan Panitia Oleh Kapanewon 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10 Agustus 2022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10 Agustus 2022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Lurah, Panewu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 dirty="0">
                          <a:effectLst/>
                        </a:rPr>
                        <a:t>13.00 WIB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9844296"/>
                  </a:ext>
                </a:extLst>
              </a:tr>
              <a:tr h="905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4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Sosialisasi Kepada Masyarakat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12 Agustus 2022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>
                          <a:effectLst/>
                        </a:rPr>
                        <a:t>12 Agustus 2022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2000">
                          <a:effectLst/>
                        </a:rPr>
                        <a:t>Panitia Pelaksana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2000" dirty="0">
                          <a:effectLst/>
                        </a:rPr>
                        <a:t>13.00 WIB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2252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2323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8B9334-99EE-0631-7905-6E959625FEB0}"/>
              </a:ext>
            </a:extLst>
          </p:cNvPr>
          <p:cNvSpPr txBox="1"/>
          <p:nvPr/>
        </p:nvSpPr>
        <p:spPr>
          <a:xfrm>
            <a:off x="467544" y="1268760"/>
            <a:ext cx="7992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539750" algn="just">
              <a:buFont typeface="+mj-lt"/>
              <a:buAutoNum type="arabicPeriod" startAt="12"/>
            </a:pPr>
            <a:endParaRPr lang="id-ID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4CC7F7-F523-09F0-F592-3D17FCC5A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517322"/>
            <a:ext cx="4464496" cy="936104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id-ID" sz="3200" b="1" dirty="0"/>
              <a:t>PERSYARATAN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F4E8D4-4693-F74A-56AB-295EB2EBF12C}"/>
              </a:ext>
            </a:extLst>
          </p:cNvPr>
          <p:cNvSpPr txBox="1"/>
          <p:nvPr/>
        </p:nvSpPr>
        <p:spPr>
          <a:xfrm>
            <a:off x="827584" y="2206661"/>
            <a:ext cx="7632848" cy="2686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d-ID" sz="2400" b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SYARAT UMUM:</a:t>
            </a:r>
            <a:endParaRPr lang="id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Warga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Negara Indonesia (WNI)</a:t>
            </a:r>
            <a:r>
              <a:rPr lang="id-ID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  <a:endParaRPr lang="id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Pendidikan Min</a:t>
            </a:r>
            <a:r>
              <a:rPr lang="id-ID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imal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SMA/</a:t>
            </a: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Sederajat</a:t>
            </a:r>
            <a:r>
              <a:rPr lang="id-ID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  <a:endParaRPr lang="id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240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Berusia paling rendah 20 tahun dan paling tinggi 4</a:t>
            </a:r>
            <a:r>
              <a:rPr lang="en-US" sz="240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d-ID" sz="240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tahun pada saat mendaftar ;</a:t>
            </a:r>
            <a:endParaRPr lang="id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kelengkapan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persyaratan</a:t>
            </a:r>
            <a:r>
              <a:rPr lang="en-US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administrasi</a:t>
            </a:r>
            <a:r>
              <a:rPr lang="id-ID" sz="2400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id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2631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8B9334-99EE-0631-7905-6E959625FEB0}"/>
              </a:ext>
            </a:extLst>
          </p:cNvPr>
          <p:cNvSpPr txBox="1"/>
          <p:nvPr/>
        </p:nvSpPr>
        <p:spPr>
          <a:xfrm>
            <a:off x="467544" y="1268760"/>
            <a:ext cx="7992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539750" algn="just">
              <a:buFont typeface="+mj-lt"/>
              <a:buAutoNum type="arabicPeriod" startAt="12"/>
            </a:pPr>
            <a:endParaRPr lang="id-ID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4CC7F7-F523-09F0-F592-3D17FCC5A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332656"/>
            <a:ext cx="4680520" cy="936104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id-ID" sz="3200" b="1" dirty="0"/>
              <a:t>Kelengkapan Persyaratan </a:t>
            </a:r>
            <a:br>
              <a:rPr lang="id-ID" sz="3200" b="1" dirty="0"/>
            </a:br>
            <a:r>
              <a:rPr lang="id-ID" sz="3200" b="1" dirty="0"/>
              <a:t>Administrasi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10417A-4332-81DB-6E79-80F93901D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398442"/>
              </p:ext>
            </p:extLst>
          </p:nvPr>
        </p:nvGraphicFramePr>
        <p:xfrm>
          <a:off x="467544" y="1446294"/>
          <a:ext cx="8208912" cy="4556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839">
                  <a:extLst>
                    <a:ext uri="{9D8B030D-6E8A-4147-A177-3AD203B41FA5}">
                      <a16:colId xmlns:a16="http://schemas.microsoft.com/office/drawing/2014/main" val="2733246856"/>
                    </a:ext>
                  </a:extLst>
                </a:gridCol>
                <a:gridCol w="7765073">
                  <a:extLst>
                    <a:ext uri="{9D8B030D-6E8A-4147-A177-3AD203B41FA5}">
                      <a16:colId xmlns:a16="http://schemas.microsoft.com/office/drawing/2014/main" val="203944971"/>
                    </a:ext>
                  </a:extLst>
                </a:gridCol>
              </a:tblGrid>
              <a:tr h="509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NO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KETERANGAN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9265397"/>
                  </a:ext>
                </a:extLst>
              </a:tr>
              <a:tr h="907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1.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permohonan menjadi </a:t>
                      </a:r>
                      <a:r>
                        <a:rPr lang="en-ID" sz="1800" dirty="0" err="1">
                          <a:effectLst/>
                        </a:rPr>
                        <a:t>Kepala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Urusan</a:t>
                      </a:r>
                      <a:r>
                        <a:rPr lang="en-ID" sz="1800" dirty="0">
                          <a:effectLst/>
                        </a:rPr>
                        <a:t> Tata </a:t>
                      </a:r>
                      <a:r>
                        <a:rPr lang="en-ID" sz="1800" dirty="0" err="1">
                          <a:effectLst/>
                        </a:rPr>
                        <a:t>Laksana</a:t>
                      </a:r>
                      <a:r>
                        <a:rPr lang="en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Umum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yang ditulis tangan dengan tinta hitam ditujukan kepada </a:t>
                      </a:r>
                      <a:r>
                        <a:rPr lang="en-GB" sz="1800" dirty="0" err="1">
                          <a:effectLst/>
                        </a:rPr>
                        <a:t>Lurah</a:t>
                      </a:r>
                      <a:r>
                        <a:rPr lang="id-ID" sz="1800" dirty="0">
                          <a:effectLst/>
                        </a:rPr>
                        <a:t> Pulutan di atas materai Rp. 10.000,-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6262729"/>
                  </a:ext>
                </a:extLst>
              </a:tr>
              <a:tr h="293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2.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>
                          <a:effectLst/>
                        </a:rPr>
                        <a:t>Surat pernyataan bertaqwa kepada Tuhan Yang Maha Esa di atas materai 10.000,-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5380581"/>
                  </a:ext>
                </a:extLst>
              </a:tr>
              <a:tr h="1337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3.</a:t>
                      </a:r>
                      <a:r>
                        <a:rPr lang="en-ID" sz="1800" dirty="0">
                          <a:effectLst/>
                        </a:rPr>
                        <a:t>  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pernyataan memegang teguh dan mengamalkan Pancasila, Undang-Undang Dasar Negara Republik Indonesia Tahun 1945, mempertahankan dan memelihara keutuhan Negara Kesatuan Republik Indonesia dan Bhinneka Tunggal Ika, diatas meterai Rp. 10.000,-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0786184"/>
                  </a:ext>
                </a:extLst>
              </a:tr>
              <a:tr h="907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pernyataan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belum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pernah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diberhentikan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dari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jabatan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Lurah</a:t>
                      </a:r>
                      <a:r>
                        <a:rPr lang="en-ID" sz="1800" dirty="0">
                          <a:effectLst/>
                        </a:rPr>
                        <a:t>/</a:t>
                      </a:r>
                      <a:r>
                        <a:rPr lang="en-ID" sz="1800" dirty="0" err="1">
                          <a:effectLst/>
                        </a:rPr>
                        <a:t>Kepala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Desa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sebutan</a:t>
                      </a:r>
                      <a:r>
                        <a:rPr lang="en-ID" sz="1800" dirty="0">
                          <a:effectLst/>
                        </a:rPr>
                        <a:t> lain, </a:t>
                      </a:r>
                      <a:r>
                        <a:rPr lang="en-ID" sz="1800" dirty="0" err="1">
                          <a:effectLst/>
                        </a:rPr>
                        <a:t>Pamong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Kalurahan</a:t>
                      </a:r>
                      <a:r>
                        <a:rPr lang="en-ID" sz="1800" dirty="0">
                          <a:effectLst/>
                        </a:rPr>
                        <a:t>/</a:t>
                      </a:r>
                      <a:r>
                        <a:rPr lang="en-ID" sz="1800" dirty="0" err="1">
                          <a:effectLst/>
                        </a:rPr>
                        <a:t>Perangkat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Desa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sebutan</a:t>
                      </a:r>
                      <a:r>
                        <a:rPr lang="en-ID" sz="1800" dirty="0">
                          <a:effectLst/>
                        </a:rPr>
                        <a:t> lain; dan/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jabatan</a:t>
                      </a:r>
                      <a:r>
                        <a:rPr lang="en-ID" sz="1800" dirty="0">
                          <a:effectLst/>
                        </a:rPr>
                        <a:t> negeri ; dan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8056043"/>
                  </a:ext>
                </a:extLst>
              </a:tr>
              <a:tr h="600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800" dirty="0">
                          <a:effectLst/>
                        </a:rPr>
                        <a:t>Surat pernyataan bersedia bertempat tinggal di </a:t>
                      </a:r>
                      <a:r>
                        <a:rPr lang="en-GB" sz="1800" dirty="0">
                          <a:effectLst/>
                        </a:rPr>
                        <a:t>wilayah K</a:t>
                      </a:r>
                      <a:r>
                        <a:rPr lang="en-ID" sz="1800" dirty="0" err="1">
                          <a:effectLst/>
                        </a:rPr>
                        <a:t>alurahan</a:t>
                      </a:r>
                      <a:r>
                        <a:rPr lang="en-ID" sz="1800" dirty="0">
                          <a:effectLst/>
                        </a:rPr>
                        <a:t> Pulutan </a:t>
                      </a:r>
                      <a:r>
                        <a:rPr lang="id-ID" sz="1800" dirty="0">
                          <a:effectLst/>
                        </a:rPr>
                        <a:t>jika diangkat menjadi </a:t>
                      </a:r>
                      <a:r>
                        <a:rPr lang="en-ID" sz="1800" dirty="0" err="1">
                          <a:effectLst/>
                        </a:rPr>
                        <a:t>Kepala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Urusan</a:t>
                      </a:r>
                      <a:r>
                        <a:rPr lang="en-ID" sz="1800" dirty="0">
                          <a:effectLst/>
                        </a:rPr>
                        <a:t> Tata </a:t>
                      </a:r>
                      <a:r>
                        <a:rPr lang="en-ID" sz="1800" dirty="0" err="1">
                          <a:effectLst/>
                        </a:rPr>
                        <a:t>Laksana</a:t>
                      </a:r>
                      <a:r>
                        <a:rPr lang="en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Umum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bermaterai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Rp. 10.000,-</a:t>
                      </a:r>
                      <a:r>
                        <a:rPr lang="en-ID" sz="1800" dirty="0">
                          <a:effectLst/>
                        </a:rPr>
                        <a:t>;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6110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3419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unungkidul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664</TotalTime>
  <Words>1378</Words>
  <Application>Microsoft Office PowerPoint</Application>
  <PresentationFormat>On-screen Show (4:3)</PresentationFormat>
  <Paragraphs>209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Arial Narrow</vt:lpstr>
      <vt:lpstr>Bookman Old Style</vt:lpstr>
      <vt:lpstr>Britannic Bold</vt:lpstr>
      <vt:lpstr>Calibri</vt:lpstr>
      <vt:lpstr>Gadugi</vt:lpstr>
      <vt:lpstr>Wingdings</vt:lpstr>
      <vt:lpstr>gunungkidul_2</vt:lpstr>
      <vt:lpstr>SOSIALISASI  PENGISIAN KEPALA URUSAN  TATA LAKSANA DAN UMUM KALURAHAN PULUTAN</vt:lpstr>
      <vt:lpstr>Dasar Hukum</vt:lpstr>
      <vt:lpstr>PowerPoint Presentation</vt:lpstr>
      <vt:lpstr>PowerPoint Presentation</vt:lpstr>
      <vt:lpstr>PowerPoint Presentation</vt:lpstr>
      <vt:lpstr>Persiapan Penjaringan dan Penyarigan</vt:lpstr>
      <vt:lpstr>PowerPoint Presentation</vt:lpstr>
      <vt:lpstr>PERSYARATAN</vt:lpstr>
      <vt:lpstr>Kelengkapan Persyaratan  Administrasi</vt:lpstr>
      <vt:lpstr>PowerPoint Presentation</vt:lpstr>
      <vt:lpstr>PowerPoint Presentation</vt:lpstr>
      <vt:lpstr>PowerPoint Presentation</vt:lpstr>
      <vt:lpstr>PROSES SELEKSI</vt:lpstr>
      <vt:lpstr>PowerPoint Presentation</vt:lpstr>
      <vt:lpstr>PowerPoint Presentation</vt:lpstr>
      <vt:lpstr>PowerPoint Presentation</vt:lpstr>
      <vt:lpstr>MATUR NUWUN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tri suryanto</cp:lastModifiedBy>
  <cp:revision>1131</cp:revision>
  <cp:lastPrinted>2018-12-19T09:51:00Z</cp:lastPrinted>
  <dcterms:created xsi:type="dcterms:W3CDTF">2010-05-23T14:28:00Z</dcterms:created>
  <dcterms:modified xsi:type="dcterms:W3CDTF">2022-08-12T01:50:07Z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1057-11.2.0.8893</vt:lpwstr>
  </property>
</Properties>
</file>