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548" r:id="rId2"/>
    <p:sldId id="663" r:id="rId3"/>
    <p:sldId id="665" r:id="rId4"/>
    <p:sldId id="666" r:id="rId5"/>
    <p:sldId id="667" r:id="rId6"/>
    <p:sldId id="668" r:id="rId7"/>
    <p:sldId id="669" r:id="rId8"/>
    <p:sldId id="670" r:id="rId9"/>
    <p:sldId id="671" r:id="rId10"/>
    <p:sldId id="672" r:id="rId11"/>
    <p:sldId id="673" r:id="rId12"/>
    <p:sldId id="674" r:id="rId13"/>
    <p:sldId id="675" r:id="rId14"/>
    <p:sldId id="676" r:id="rId15"/>
    <p:sldId id="677" r:id="rId16"/>
    <p:sldId id="678" r:id="rId17"/>
    <p:sldId id="679" r:id="rId18"/>
  </p:sldIdLst>
  <p:sldSz cx="9144000" cy="6858000" type="screen4x3"/>
  <p:notesSz cx="6858000" cy="9313863"/>
  <p:defaultTextStyle>
    <a:defPPr>
      <a:defRPr lang="es-ES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93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PNote05" initials="H" lastIdx="1" clrIdx="0">
    <p:extLst>
      <p:ext uri="{19B8F6BF-5375-455C-9EA6-DF929625EA0E}">
        <p15:presenceInfo xmlns:p15="http://schemas.microsoft.com/office/powerpoint/2012/main" userId="HPNote05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CC22"/>
    <a:srgbClr val="BBD5F1"/>
    <a:srgbClr val="34C64C"/>
    <a:srgbClr val="AEE5FE"/>
    <a:srgbClr val="32B448"/>
    <a:srgbClr val="7AB6C4"/>
    <a:srgbClr val="36C44E"/>
    <a:srgbClr val="CADF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2"/>
    <p:restoredTop sz="91577"/>
  </p:normalViewPr>
  <p:slideViewPr>
    <p:cSldViewPr showGuides="1">
      <p:cViewPr varScale="1">
        <p:scale>
          <a:sx n="63" d="100"/>
          <a:sy n="63" d="100"/>
        </p:scale>
        <p:origin x="1524" y="66"/>
      </p:cViewPr>
      <p:guideLst>
        <p:guide orient="horz" pos="219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/>
          <a:p>
            <a:pPr lvl="0" eaLnBrk="1" hangingPunct="1">
              <a:buChar char="•"/>
            </a:pPr>
            <a:endParaRPr lang="en-US" altLang="zh-CN" sz="1200" dirty="0">
              <a:ea typeface="SimSun" panose="02010600030101010101" pitchFamily="2" charset="-122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/>
          <a:p>
            <a:pPr lvl="0" algn="r" eaLnBrk="1" hangingPunct="1">
              <a:buChar char="•"/>
            </a:pPr>
            <a:endParaRPr lang="en-US" altLang="zh-CN" sz="1200" dirty="0">
              <a:ea typeface="SimSun" panose="02010600030101010101" pitchFamily="2" charset="-122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7138"/>
            <a:ext cx="2971800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/>
          <a:p>
            <a:pPr lvl="0" eaLnBrk="1" hangingPunct="1">
              <a:buChar char="•"/>
            </a:pPr>
            <a:endParaRPr lang="en-US" altLang="zh-CN" sz="1200" dirty="0">
              <a:ea typeface="SimSun" panose="02010600030101010101" pitchFamily="2" charset="-122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47138"/>
            <a:ext cx="2971800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/>
          <a:p>
            <a:pPr lvl="0" algn="r" eaLnBrk="1" hangingPunct="1">
              <a:buChar char="•"/>
            </a:pPr>
            <a:fld id="{9A0DB2DC-4C9A-4742-B13C-FB6460FD3503}" type="slidenum">
              <a:rPr lang="en-US" altLang="en-US" sz="1200" dirty="0">
                <a:solidFill>
                  <a:srgbClr val="898989"/>
                </a:solidFill>
              </a:rPr>
              <a:t>‹#›</a:t>
            </a:fld>
            <a:endParaRPr lang="en-US" altLang="en-US" sz="1200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/>
          <a:p>
            <a:pPr lvl="0" eaLnBrk="1" hangingPunct="1">
              <a:buChar char="•"/>
            </a:pPr>
            <a:endParaRPr lang="en-US" altLang="zh-CN" sz="1200" dirty="0">
              <a:ea typeface="SimSun" panose="02010600030101010101" pitchFamily="2" charset="-122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/>
          <a:p>
            <a:pPr lvl="0" algn="r" eaLnBrk="1" hangingPunct="1">
              <a:buChar char="•"/>
            </a:pPr>
            <a:endParaRPr lang="en-US" altLang="zh-CN" sz="1200" dirty="0">
              <a:ea typeface="SimSun" panose="02010600030101010101" pitchFamily="2" charset="-122"/>
            </a:endParaRP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24363"/>
            <a:ext cx="5486400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7138"/>
            <a:ext cx="2971800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/>
          <a:p>
            <a:pPr lvl="0" eaLnBrk="1" hangingPunct="1">
              <a:buChar char="•"/>
            </a:pPr>
            <a:endParaRPr lang="en-US" altLang="zh-CN" sz="1200" dirty="0">
              <a:ea typeface="SimSun" panose="02010600030101010101" pitchFamily="2" charset="-122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47138"/>
            <a:ext cx="2971800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/>
          <a:p>
            <a:pPr lvl="0" algn="r" eaLnBrk="1" hangingPunct="1">
              <a:buChar char="•"/>
            </a:pPr>
            <a:fld id="{9A0DB2DC-4C9A-4742-B13C-FB6460FD3503}" type="slidenum">
              <a:rPr lang="en-US" altLang="en-US" sz="1200" dirty="0"/>
              <a:t>‹#›</a:t>
            </a:fld>
            <a:endParaRPr lang="en-US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BG_Utama_CB_G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848725" cy="62579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51" name="Picture 6" descr="City-Branding-for-logo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096000"/>
            <a:ext cx="1752600" cy="7429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s-ES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s-ES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Tm="1000">
        <p:wipe/>
      </p:transition>
    </mc:Choice>
    <mc:Fallback xmlns="">
      <p:transition spd="slow" advTm="1000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5" descr="BG_Utama_CB_G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848725" cy="62579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267" name="Picture 6" descr="City-Branding-for-logo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096000"/>
            <a:ext cx="1752600" cy="7429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" name="TextBox 7"/>
          <p:cNvSpPr txBox="1"/>
          <p:nvPr/>
        </p:nvSpPr>
        <p:spPr>
          <a:xfrm>
            <a:off x="471488" y="6457950"/>
            <a:ext cx="4049713" cy="4159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AU" sz="700" b="1" i="0" u="none" strike="noStrike" kern="1200" cap="none" spc="0" normalizeH="0" baseline="0" noProof="0">
                <a:ln w="3175">
                  <a:noFill/>
                  <a:prstDash val="solid"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Jl. Satria No. 3 Wonosari Gunungkidul Yogyakarta 55812</a:t>
            </a:r>
            <a:br>
              <a:rPr kumimoji="0" lang="en-AU" sz="700" b="1" i="0" u="none" strike="noStrike" kern="1200" cap="none" spc="0" normalizeH="0" baseline="0" noProof="0">
                <a:ln w="3175">
                  <a:noFill/>
                  <a:prstDash val="solid"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AU" sz="700" b="1" i="0" u="none" strike="noStrike" kern="1200" cap="none" spc="0" normalizeH="0" baseline="0" noProof="0">
                <a:ln w="3175">
                  <a:noFill/>
                  <a:prstDash val="solid"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No. Telp/Fax : +62274391761/+62274391701</a:t>
            </a:r>
            <a:br>
              <a:rPr kumimoji="0" lang="en-AU" sz="7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AU" sz="700" b="1" i="0" u="none" strike="noStrike" kern="1200" cap="none" spc="0" normalizeH="0" baseline="0" noProof="0">
                <a:ln w="3175">
                  <a:noFill/>
                  <a:prstDash val="solid"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Website :</a:t>
            </a:r>
            <a:r>
              <a:rPr kumimoji="0" lang="en-AU" sz="70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AU" sz="700" b="1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http://bappeda.gunungkidulkab.go.id/   </a:t>
            </a:r>
            <a:r>
              <a:rPr kumimoji="0" lang="en-AU" sz="700" b="1" i="0" u="none" strike="noStrike" kern="1200" cap="none" spc="0" normalizeH="0" baseline="0" noProof="0">
                <a:ln w="3175">
                  <a:noFill/>
                  <a:prstDash val="solid"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Email :</a:t>
            </a:r>
            <a:r>
              <a:rPr kumimoji="0" lang="en-AU" sz="70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AU" sz="700" b="1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bappeda@gunungkidulkab.go.id</a:t>
            </a:r>
          </a:p>
        </p:txBody>
      </p:sp>
      <p:pic>
        <p:nvPicPr>
          <p:cNvPr id="11269" name="Picture 8" descr="gk_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172200"/>
            <a:ext cx="609600" cy="609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" name="TextBox 9"/>
          <p:cNvSpPr txBox="1"/>
          <p:nvPr/>
        </p:nvSpPr>
        <p:spPr>
          <a:xfrm>
            <a:off x="471488" y="6153150"/>
            <a:ext cx="2789238" cy="400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AU" sz="10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Badan Perencanaan Pembangunan Daerah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AU" sz="10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Kabupaten Gunungkidul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s-ES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s-ES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Tm="1000">
        <p:wipe/>
      </p:transition>
    </mc:Choice>
    <mc:Fallback xmlns="">
      <p:transition spd="slow" advTm="1000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LB_02_CB_G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0075" y="5038725"/>
            <a:ext cx="923925" cy="18192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5" name="Picture 6" descr="LB_01_CB_GK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251200" cy="2743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6" name="Picture 7" descr="City-Branding-for-logo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096000"/>
            <a:ext cx="1752600" cy="7429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" name="Rectangle 8"/>
          <p:cNvSpPr/>
          <p:nvPr/>
        </p:nvSpPr>
        <p:spPr>
          <a:xfrm>
            <a:off x="0" y="6172200"/>
            <a:ext cx="6934200" cy="685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AU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078" name="Picture 9" descr="gk_1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6248400"/>
            <a:ext cx="533400" cy="5334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" name="TextBox 10"/>
          <p:cNvSpPr txBox="1"/>
          <p:nvPr/>
        </p:nvSpPr>
        <p:spPr>
          <a:xfrm>
            <a:off x="471488" y="6351588"/>
            <a:ext cx="22797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d-ID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Dinas Komunikasi dan Informatika</a:t>
            </a:r>
            <a:endParaRPr kumimoji="0" lang="en-AU" sz="1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AU" sz="10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Kabupaten</a:t>
            </a:r>
            <a:r>
              <a:rPr kumimoji="0" lang="en-AU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AU" sz="10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Gunungkidul</a:t>
            </a:r>
            <a:endParaRPr kumimoji="0" lang="en-AU" sz="1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s-ES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s-ES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Tm="1000">
        <p:wipe/>
      </p:transition>
    </mc:Choice>
    <mc:Fallback xmlns="">
      <p:transition spd="slow" advTm="1000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LB_02_CB_G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819275" cy="10572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099" name="Picture 6" descr="LB_02_CB_GK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20075" y="5038725"/>
            <a:ext cx="923925" cy="18192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100" name="Picture 7" descr="City-Branding-for-logo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096000"/>
            <a:ext cx="1752600" cy="7429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" name="Rectangle 8"/>
          <p:cNvSpPr/>
          <p:nvPr/>
        </p:nvSpPr>
        <p:spPr>
          <a:xfrm>
            <a:off x="0" y="6172200"/>
            <a:ext cx="6934200" cy="685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AU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102" name="Picture 9" descr="gk_1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6248400"/>
            <a:ext cx="533400" cy="5334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" name="TextBox 10"/>
          <p:cNvSpPr txBox="1"/>
          <p:nvPr/>
        </p:nvSpPr>
        <p:spPr>
          <a:xfrm>
            <a:off x="471488" y="6351588"/>
            <a:ext cx="22797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d-ID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Dinas Komunikasi dan Informatika</a:t>
            </a:r>
            <a:endParaRPr kumimoji="0" lang="en-AU" sz="1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AU" sz="10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Kabupaten</a:t>
            </a:r>
            <a:r>
              <a:rPr kumimoji="0" lang="en-AU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AU" sz="10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Gunungkidul</a:t>
            </a:r>
            <a:endParaRPr kumimoji="0" lang="en-AU" sz="1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s-ES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Tm="1000">
        <p:wipe/>
      </p:transition>
    </mc:Choice>
    <mc:Fallback xmlns="">
      <p:transition spd="slow" advTm="1000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5" descr="BG_Utama_CB_G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848725" cy="62579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3" name="Picture 6" descr="City-Branding-for-logo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096000"/>
            <a:ext cx="1752600" cy="7429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" name="Rectangle 7"/>
          <p:cNvSpPr/>
          <p:nvPr/>
        </p:nvSpPr>
        <p:spPr>
          <a:xfrm>
            <a:off x="0" y="6172200"/>
            <a:ext cx="6934200" cy="685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AU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125" name="Picture 8" descr="gk_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248400"/>
            <a:ext cx="533400" cy="5334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" name="TextBox 9"/>
          <p:cNvSpPr txBox="1"/>
          <p:nvPr/>
        </p:nvSpPr>
        <p:spPr>
          <a:xfrm>
            <a:off x="471488" y="6351588"/>
            <a:ext cx="2789238" cy="400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AU" sz="1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Badan Perencanaan Pembangunan Daerah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AU" sz="1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Kabupaten Gunungkidul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s-ES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s-ES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Tm="1000">
        <p:wipe/>
      </p:transition>
    </mc:Choice>
    <mc:Fallback xmlns="">
      <p:transition spd="slow" advTm="1000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 descr="LB_01_CB_G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251200" cy="2743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47" name="Picture 6" descr="LB_02_CB_GK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20075" y="5038725"/>
            <a:ext cx="923925" cy="18192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48" name="Picture 7" descr="City-Branding-for-logo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096000"/>
            <a:ext cx="1752600" cy="7429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" name="Rectangle 8"/>
          <p:cNvSpPr/>
          <p:nvPr/>
        </p:nvSpPr>
        <p:spPr>
          <a:xfrm>
            <a:off x="0" y="6172200"/>
            <a:ext cx="6934200" cy="685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AU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150" name="Picture 9" descr="gk_1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6248400"/>
            <a:ext cx="533400" cy="5334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" name="TextBox 10"/>
          <p:cNvSpPr txBox="1"/>
          <p:nvPr/>
        </p:nvSpPr>
        <p:spPr>
          <a:xfrm>
            <a:off x="471488" y="6351588"/>
            <a:ext cx="22797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d-ID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Dinas Komunikasi dan Informatika</a:t>
            </a:r>
            <a:endParaRPr kumimoji="0" lang="en-AU" sz="1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AU" sz="10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Kabupaten</a:t>
            </a:r>
            <a:r>
              <a:rPr kumimoji="0" lang="en-AU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AU" sz="10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Gunungkidul</a:t>
            </a:r>
            <a:endParaRPr kumimoji="0" lang="en-AU" sz="1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s-ES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Tm="1000">
        <p:wipe/>
      </p:transition>
    </mc:Choice>
    <mc:Fallback xmlns="">
      <p:transition spd="slow" advTm="1000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 descr="LB_02_CB_G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819275" cy="10572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171" name="Picture 6" descr="LB_02_CB_GK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20075" y="5038725"/>
            <a:ext cx="923925" cy="18192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172" name="Picture 7" descr="City-Branding-for-logo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096000"/>
            <a:ext cx="1752600" cy="7429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" name="Rectangle 8"/>
          <p:cNvSpPr/>
          <p:nvPr/>
        </p:nvSpPr>
        <p:spPr>
          <a:xfrm>
            <a:off x="0" y="6172200"/>
            <a:ext cx="6934200" cy="685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AU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174" name="Picture 9" descr="gk_1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6248400"/>
            <a:ext cx="533400" cy="5334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" name="TextBox 10"/>
          <p:cNvSpPr txBox="1"/>
          <p:nvPr/>
        </p:nvSpPr>
        <p:spPr>
          <a:xfrm>
            <a:off x="471488" y="6351588"/>
            <a:ext cx="2789238" cy="400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AU" sz="1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Badan Perencanaan Pembangunan Daerah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AU" sz="1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Kabupaten Gunungkidul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s-ES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s-ES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Tm="1000">
        <p:wipe/>
      </p:transition>
    </mc:Choice>
    <mc:Fallback xmlns="">
      <p:transition spd="slow" advTm="1000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5" descr="LB_01_CB_G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251200" cy="2743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195" name="Picture 6" descr="LB_02_CB_GK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20075" y="5038725"/>
            <a:ext cx="923925" cy="18192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" name="Rectangle 7"/>
          <p:cNvSpPr/>
          <p:nvPr/>
        </p:nvSpPr>
        <p:spPr>
          <a:xfrm>
            <a:off x="0" y="6172200"/>
            <a:ext cx="6934200" cy="685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AU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197" name="Picture 8" descr="City-Branding-for-logo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096000"/>
            <a:ext cx="1752600" cy="7429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198" name="Picture 9" descr="gk_1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6248400"/>
            <a:ext cx="533400" cy="5334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" name="TextBox 10"/>
          <p:cNvSpPr txBox="1"/>
          <p:nvPr/>
        </p:nvSpPr>
        <p:spPr>
          <a:xfrm>
            <a:off x="471488" y="6351588"/>
            <a:ext cx="2789238" cy="400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AU" sz="1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Badan Perencanaan Pembangunan Daerah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AU" sz="1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Kabupaten Gunungkidul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s-ES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s-ES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Tm="1000">
        <p:wipe/>
      </p:transition>
    </mc:Choice>
    <mc:Fallback xmlns="">
      <p:transition spd="slow" advTm="1000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" descr="LB_02_CB_G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819275" cy="10572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219" name="Picture 6" descr="LB_02_CB_GK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20075" y="5038725"/>
            <a:ext cx="923925" cy="18192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" name="Rectangle 7"/>
          <p:cNvSpPr/>
          <p:nvPr/>
        </p:nvSpPr>
        <p:spPr>
          <a:xfrm>
            <a:off x="0" y="6172200"/>
            <a:ext cx="6934200" cy="685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AU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221" name="Picture 8" descr="City-Branding-for-logo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096000"/>
            <a:ext cx="1752600" cy="7429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222" name="Picture 9" descr="gk_1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6248400"/>
            <a:ext cx="533400" cy="5334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" name="TextBox 10"/>
          <p:cNvSpPr txBox="1"/>
          <p:nvPr/>
        </p:nvSpPr>
        <p:spPr>
          <a:xfrm>
            <a:off x="471488" y="6351588"/>
            <a:ext cx="2789238" cy="400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AU" sz="1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Badan Perencanaan Pembangunan Daerah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AU" sz="1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Kabupaten Gunungkidul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s-ES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s-ES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Tm="1000">
        <p:wipe/>
      </p:transition>
    </mc:Choice>
    <mc:Fallback xmlns="">
      <p:transition spd="slow" advTm="1000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5" descr="LB_02_CB_G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819275" cy="10572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43" name="Picture 6" descr="LB_02_CB_GK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20075" y="5038725"/>
            <a:ext cx="923925" cy="18192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44" name="Picture 7" descr="City-Branding-for-logo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096000"/>
            <a:ext cx="1752600" cy="7429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s-ES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s-ES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Tm="1000">
        <p:wipe/>
      </p:transition>
    </mc:Choice>
    <mc:Fallback xmlns="">
      <p:transition spd="slow" advTm="1000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en-US" altLang="x-none" dirty="0"/>
              <a:t>Click to edit Master title style</a:t>
            </a:r>
            <a:endParaRPr lang="en-AU" altLang="x-none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en-US" altLang="x-none" dirty="0"/>
              <a:t>Click to edit Master text styles</a:t>
            </a:r>
          </a:p>
          <a:p>
            <a:pPr lvl="1"/>
            <a:r>
              <a:rPr lang="en-US" altLang="x-none" dirty="0"/>
              <a:t>Second level</a:t>
            </a:r>
          </a:p>
          <a:p>
            <a:pPr lvl="2"/>
            <a:r>
              <a:rPr lang="en-US" altLang="x-none" dirty="0"/>
              <a:t>Third level</a:t>
            </a:r>
          </a:p>
          <a:p>
            <a:pPr lvl="3"/>
            <a:r>
              <a:rPr lang="en-US" altLang="x-none" dirty="0"/>
              <a:t>Fourth level</a:t>
            </a:r>
          </a:p>
          <a:p>
            <a:pPr lvl="4"/>
            <a:r>
              <a:rPr lang="en-US" altLang="x-none" dirty="0"/>
              <a:t>Fifth level</a:t>
            </a:r>
            <a:endParaRPr lang="en-AU" altLang="x-non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s-ES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s-ES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mc:AlternateContent xmlns:mc="http://schemas.openxmlformats.org/markup-compatibility/2006" xmlns:p14="http://schemas.microsoft.com/office/powerpoint/2010/main">
    <mc:Choice Requires="p14">
      <p:transition spd="slow" advTm="1000">
        <p:wipe/>
      </p:transition>
    </mc:Choice>
    <mc:Fallback xmlns="">
      <p:transition spd="slow" advTm="1000">
        <p:wipe/>
      </p:transition>
    </mc:Fallback>
  </mc:AlternateConten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 txBox="1"/>
          <p:nvPr/>
        </p:nvSpPr>
        <p:spPr>
          <a:xfrm>
            <a:off x="524960" y="824927"/>
            <a:ext cx="8351837" cy="251936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algn="r" eaLnBrk="1" hangingPunct="1">
              <a:buFont typeface="Arial" panose="020B0604020202020204" pitchFamily="34" charset="0"/>
              <a:buNone/>
            </a:pPr>
            <a:endParaRPr lang="id-ID" altLang="en-US" sz="3600" b="1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51742" y="824927"/>
            <a:ext cx="8892257" cy="3036121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id-ID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SOSIALISASI </a:t>
            </a:r>
            <a:br>
              <a:rPr kumimoji="0" lang="id-ID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id-ID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PENGISIAN KEPALA URUSAN </a:t>
            </a:r>
            <a:br>
              <a:rPr kumimoji="0" lang="id-ID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id-ID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TATA LAKSANA DAN UMUM</a:t>
            </a:r>
            <a:br>
              <a:rPr kumimoji="0" lang="id-ID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id-ID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KALURAHAN PULUTAN</a:t>
            </a:r>
            <a:endParaRPr kumimoji="0" lang="en-AU" sz="4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4293096"/>
            <a:ext cx="6400800" cy="838200"/>
          </a:xfr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id-ID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Britannic Bold" panose="020B0903060703020204" pitchFamily="34" charset="0"/>
                <a:ea typeface="+mn-ea"/>
                <a:cs typeface="+mn-cs"/>
              </a:rPr>
              <a:t>Pulutan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Britannic Bold" panose="020B0903060703020204" pitchFamily="34" charset="0"/>
                <a:ea typeface="+mn-ea"/>
                <a:cs typeface="+mn-cs"/>
              </a:rPr>
              <a:t>, </a:t>
            </a:r>
            <a:r>
              <a:rPr kumimoji="0" lang="id-ID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Britannic Bold" panose="020B0903060703020204" pitchFamily="34" charset="0"/>
                <a:ea typeface="+mn-ea"/>
                <a:cs typeface="+mn-cs"/>
              </a:rPr>
              <a:t>12 Agustus 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Britannic Bold" panose="020B0903060703020204" pitchFamily="34" charset="0"/>
                <a:ea typeface="+mn-ea"/>
                <a:cs typeface="+mn-cs"/>
              </a:rPr>
              <a:t>20</a:t>
            </a:r>
            <a:r>
              <a:rPr kumimoji="0" lang="id-ID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Britannic Bold" panose="020B0903060703020204" pitchFamily="34" charset="0"/>
                <a:ea typeface="+mn-ea"/>
                <a:cs typeface="+mn-cs"/>
              </a:rPr>
              <a:t>22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51505ABB-25AC-89E7-CCEC-716895274416}"/>
              </a:ext>
            </a:extLst>
          </p:cNvPr>
          <p:cNvSpPr/>
          <p:nvPr/>
        </p:nvSpPr>
        <p:spPr>
          <a:xfrm>
            <a:off x="187425" y="6309320"/>
            <a:ext cx="4536504" cy="432048"/>
          </a:xfrm>
          <a:prstGeom prst="roundRect">
            <a:avLst/>
          </a:prstGeom>
          <a:solidFill>
            <a:srgbClr val="BBD5F1"/>
          </a:solidFill>
          <a:effectLst>
            <a:softEdge rad="6350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d-ID" b="1" dirty="0">
                <a:solidFill>
                  <a:srgbClr val="002060"/>
                </a:solidFill>
                <a:latin typeface="Arial Narrow" panose="020B0606020202030204" pitchFamily="34" charset="0"/>
              </a:rPr>
              <a:t>Panitia Pelaksana Penjaringan dan Penyaringan</a:t>
            </a:r>
          </a:p>
        </p:txBody>
      </p:sp>
    </p:spTree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78B9334-99EE-0631-7905-6E959625FEB0}"/>
              </a:ext>
            </a:extLst>
          </p:cNvPr>
          <p:cNvSpPr txBox="1"/>
          <p:nvPr/>
        </p:nvSpPr>
        <p:spPr>
          <a:xfrm>
            <a:off x="467544" y="1268760"/>
            <a:ext cx="799288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9750" indent="-539750" algn="just">
              <a:buFont typeface="+mj-lt"/>
              <a:buAutoNum type="arabicPeriod" startAt="12"/>
            </a:pPr>
            <a:endParaRPr lang="id-ID" sz="18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Cambria" panose="02040503050406030204" pitchFamily="18" charset="0"/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39DBCCD6-C218-48C8-0282-1C33A97C5B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0775921"/>
              </p:ext>
            </p:extLst>
          </p:nvPr>
        </p:nvGraphicFramePr>
        <p:xfrm>
          <a:off x="575556" y="974654"/>
          <a:ext cx="7992888" cy="49086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4056">
                  <a:extLst>
                    <a:ext uri="{9D8B030D-6E8A-4147-A177-3AD203B41FA5}">
                      <a16:colId xmlns:a16="http://schemas.microsoft.com/office/drawing/2014/main" val="510729605"/>
                    </a:ext>
                  </a:extLst>
                </a:gridCol>
                <a:gridCol w="7488832">
                  <a:extLst>
                    <a:ext uri="{9D8B030D-6E8A-4147-A177-3AD203B41FA5}">
                      <a16:colId xmlns:a16="http://schemas.microsoft.com/office/drawing/2014/main" val="378839367"/>
                    </a:ext>
                  </a:extLst>
                </a:gridCol>
              </a:tblGrid>
              <a:tr h="3847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1800" dirty="0">
                          <a:effectLst/>
                        </a:rPr>
                        <a:t> </a:t>
                      </a:r>
                      <a:r>
                        <a:rPr lang="id-ID" sz="1800" dirty="0">
                          <a:effectLst/>
                        </a:rPr>
                        <a:t>NO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800" dirty="0">
                          <a:effectLst/>
                        </a:rPr>
                        <a:t> KETERANGAN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68733452"/>
                  </a:ext>
                </a:extLst>
              </a:tr>
              <a:tr h="7674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1800" dirty="0">
                          <a:effectLst/>
                        </a:rPr>
                        <a:t>6</a:t>
                      </a:r>
                      <a:r>
                        <a:rPr lang="id-ID" sz="1800" dirty="0">
                          <a:effectLst/>
                        </a:rPr>
                        <a:t>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800" dirty="0">
                          <a:effectLst/>
                        </a:rPr>
                        <a:t>Fotokopi ijazah pendidikan dari tingkat dasar sampai dengan ijazah terakhir </a:t>
                      </a:r>
                      <a:r>
                        <a:rPr lang="en-ID" sz="1800" dirty="0">
                          <a:effectLst/>
                        </a:rPr>
                        <a:t>yang </a:t>
                      </a:r>
                      <a:r>
                        <a:rPr lang="id-ID" sz="1800" dirty="0">
                          <a:effectLst/>
                        </a:rPr>
                        <a:t>dilegalisasi oleh pejabat instansi yang berwenang;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90975093"/>
                  </a:ext>
                </a:extLst>
              </a:tr>
              <a:tr h="78718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1800" dirty="0">
                          <a:effectLst/>
                        </a:rPr>
                        <a:t>7</a:t>
                      </a:r>
                      <a:r>
                        <a:rPr lang="id-ID" sz="1800" dirty="0">
                          <a:effectLst/>
                        </a:rPr>
                        <a:t>.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800" dirty="0">
                          <a:effectLst/>
                        </a:rPr>
                        <a:t>Fotokopi akta kelahiran yang dilegalisir oleh pejabat instansi yang berwenang </a:t>
                      </a:r>
                      <a:r>
                        <a:rPr lang="en-ID" sz="1800" dirty="0" err="1">
                          <a:effectLst/>
                        </a:rPr>
                        <a:t>kecuali</a:t>
                      </a:r>
                      <a:r>
                        <a:rPr lang="en-ID" sz="1800" dirty="0">
                          <a:effectLst/>
                        </a:rPr>
                        <a:t> yang </a:t>
                      </a:r>
                      <a:r>
                        <a:rPr lang="en-ID" sz="1800" dirty="0" err="1">
                          <a:effectLst/>
                        </a:rPr>
                        <a:t>telah</a:t>
                      </a:r>
                      <a:r>
                        <a:rPr lang="en-ID" sz="1800" dirty="0">
                          <a:effectLst/>
                        </a:rPr>
                        <a:t> </a:t>
                      </a:r>
                      <a:r>
                        <a:rPr lang="en-ID" sz="1800" dirty="0" err="1">
                          <a:effectLst/>
                        </a:rPr>
                        <a:t>menggunakan</a:t>
                      </a:r>
                      <a:r>
                        <a:rPr lang="en-ID" sz="1800" dirty="0">
                          <a:effectLst/>
                        </a:rPr>
                        <a:t> format digital dan </a:t>
                      </a:r>
                      <a:r>
                        <a:rPr lang="en-ID" sz="1800" dirty="0" err="1">
                          <a:effectLst/>
                        </a:rPr>
                        <a:t>atau</a:t>
                      </a:r>
                      <a:r>
                        <a:rPr lang="en-ID" sz="1800" dirty="0">
                          <a:effectLst/>
                        </a:rPr>
                        <a:t> </a:t>
                      </a:r>
                      <a:r>
                        <a:rPr lang="en-ID" sz="1800" dirty="0" err="1">
                          <a:effectLst/>
                        </a:rPr>
                        <a:t>tanda</a:t>
                      </a:r>
                      <a:r>
                        <a:rPr lang="en-ID" sz="1800" dirty="0">
                          <a:effectLst/>
                        </a:rPr>
                        <a:t> </a:t>
                      </a:r>
                      <a:r>
                        <a:rPr lang="en-ID" sz="1800" dirty="0" err="1">
                          <a:effectLst/>
                        </a:rPr>
                        <a:t>tangan</a:t>
                      </a:r>
                      <a:r>
                        <a:rPr lang="en-ID" sz="1800" dirty="0">
                          <a:effectLst/>
                        </a:rPr>
                        <a:t> </a:t>
                      </a:r>
                      <a:r>
                        <a:rPr lang="en-ID" sz="1800" dirty="0" err="1">
                          <a:effectLst/>
                        </a:rPr>
                        <a:t>elektronik</a:t>
                      </a:r>
                      <a:r>
                        <a:rPr lang="en-ID" sz="1800" dirty="0">
                          <a:effectLst/>
                        </a:rPr>
                        <a:t>;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11767244"/>
                  </a:ext>
                </a:extLst>
              </a:tr>
              <a:tr h="3847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1800" dirty="0">
                          <a:effectLst/>
                        </a:rPr>
                        <a:t>8</a:t>
                      </a:r>
                      <a:r>
                        <a:rPr lang="id-ID" sz="1800" dirty="0">
                          <a:effectLst/>
                        </a:rPr>
                        <a:t>.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800" dirty="0">
                          <a:effectLst/>
                        </a:rPr>
                        <a:t>Surat keterangan berbadan sehat </a:t>
                      </a:r>
                      <a:r>
                        <a:rPr lang="en-ID" sz="1800" dirty="0" err="1">
                          <a:effectLst/>
                        </a:rPr>
                        <a:t>jasmani</a:t>
                      </a:r>
                      <a:r>
                        <a:rPr lang="en-ID" sz="1800" dirty="0">
                          <a:effectLst/>
                        </a:rPr>
                        <a:t> dan </a:t>
                      </a:r>
                      <a:r>
                        <a:rPr lang="en-ID" sz="1800" dirty="0" err="1">
                          <a:effectLst/>
                        </a:rPr>
                        <a:t>rohani</a:t>
                      </a:r>
                      <a:r>
                        <a:rPr lang="en-ID" sz="1800" dirty="0">
                          <a:effectLst/>
                        </a:rPr>
                        <a:t> </a:t>
                      </a:r>
                      <a:r>
                        <a:rPr lang="id-ID" sz="1800" dirty="0">
                          <a:effectLst/>
                        </a:rPr>
                        <a:t>dari dokter pemerintah;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81798303"/>
                  </a:ext>
                </a:extLst>
              </a:tr>
              <a:tr h="3847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1800">
                          <a:effectLst/>
                        </a:rPr>
                        <a:t>9</a:t>
                      </a:r>
                      <a:r>
                        <a:rPr lang="id-ID" sz="1800">
                          <a:effectLst/>
                        </a:rPr>
                        <a:t>.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800" dirty="0">
                          <a:effectLst/>
                        </a:rPr>
                        <a:t>Surat keterangan bebas narko</a:t>
                      </a:r>
                      <a:r>
                        <a:rPr lang="en-ID" sz="1800" dirty="0" err="1">
                          <a:effectLst/>
                        </a:rPr>
                        <a:t>ba</a:t>
                      </a:r>
                      <a:r>
                        <a:rPr lang="id-ID" sz="1800" dirty="0">
                          <a:effectLst/>
                        </a:rPr>
                        <a:t> dan </a:t>
                      </a:r>
                      <a:r>
                        <a:rPr lang="en-ID" sz="1800" dirty="0" err="1">
                          <a:effectLst/>
                        </a:rPr>
                        <a:t>zat</a:t>
                      </a:r>
                      <a:r>
                        <a:rPr lang="en-ID" sz="1800" dirty="0">
                          <a:effectLst/>
                        </a:rPr>
                        <a:t> </a:t>
                      </a:r>
                      <a:r>
                        <a:rPr lang="en-ID" sz="1800" dirty="0" err="1">
                          <a:effectLst/>
                        </a:rPr>
                        <a:t>adiktif</a:t>
                      </a:r>
                      <a:r>
                        <a:rPr lang="en-ID" sz="1800" dirty="0">
                          <a:effectLst/>
                        </a:rPr>
                        <a:t> </a:t>
                      </a:r>
                      <a:r>
                        <a:rPr lang="id-ID" sz="1800" dirty="0">
                          <a:effectLst/>
                        </a:rPr>
                        <a:t>lainnya dari dokter pemerintah</a:t>
                      </a:r>
                      <a:r>
                        <a:rPr lang="en-ID" sz="1800" dirty="0">
                          <a:effectLst/>
                        </a:rPr>
                        <a:t>;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86522380"/>
                  </a:ext>
                </a:extLst>
              </a:tr>
              <a:tr h="3847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1800">
                          <a:effectLst/>
                        </a:rPr>
                        <a:t>10</a:t>
                      </a:r>
                      <a:r>
                        <a:rPr lang="id-ID" sz="1800">
                          <a:effectLst/>
                        </a:rPr>
                        <a:t>.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800" dirty="0">
                          <a:effectLst/>
                        </a:rPr>
                        <a:t>Surat Keterangan Catatan Kepolisian (SKCK) dari kepolisian resort</a:t>
                      </a:r>
                      <a:r>
                        <a:rPr lang="en-ID" sz="1800" dirty="0">
                          <a:effectLst/>
                        </a:rPr>
                        <a:t>;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23121455"/>
                  </a:ext>
                </a:extLst>
              </a:tr>
              <a:tr h="78718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1800">
                          <a:effectLst/>
                        </a:rPr>
                        <a:t>11</a:t>
                      </a:r>
                      <a:r>
                        <a:rPr lang="id-ID" sz="1800">
                          <a:effectLst/>
                        </a:rPr>
                        <a:t>.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800" dirty="0">
                          <a:effectLst/>
                        </a:rPr>
                        <a:t>Fotokopi Kartu Tanda Penduduk yang dilegalisir </a:t>
                      </a:r>
                      <a:r>
                        <a:rPr lang="en-GB" sz="1800" dirty="0">
                          <a:effectLst/>
                        </a:rPr>
                        <a:t>oleh </a:t>
                      </a:r>
                      <a:r>
                        <a:rPr lang="id-ID" sz="1800" dirty="0">
                          <a:effectLst/>
                        </a:rPr>
                        <a:t>pejabat instansi yang berwenang </a:t>
                      </a:r>
                      <a:r>
                        <a:rPr lang="en-ID" sz="1800" dirty="0" err="1">
                          <a:effectLst/>
                        </a:rPr>
                        <a:t>kecuali</a:t>
                      </a:r>
                      <a:r>
                        <a:rPr lang="en-ID" sz="1800" dirty="0">
                          <a:effectLst/>
                        </a:rPr>
                        <a:t> yang </a:t>
                      </a:r>
                      <a:r>
                        <a:rPr lang="en-ID" sz="1800" dirty="0" err="1">
                          <a:effectLst/>
                        </a:rPr>
                        <a:t>telah</a:t>
                      </a:r>
                      <a:r>
                        <a:rPr lang="en-ID" sz="1800" dirty="0">
                          <a:effectLst/>
                        </a:rPr>
                        <a:t> </a:t>
                      </a:r>
                      <a:r>
                        <a:rPr lang="en-ID" sz="1800" dirty="0" err="1">
                          <a:effectLst/>
                        </a:rPr>
                        <a:t>menggunakan</a:t>
                      </a:r>
                      <a:r>
                        <a:rPr lang="en-ID" sz="1800" dirty="0">
                          <a:effectLst/>
                        </a:rPr>
                        <a:t> format digital dan </a:t>
                      </a:r>
                      <a:r>
                        <a:rPr lang="en-ID" sz="1800" dirty="0" err="1">
                          <a:effectLst/>
                        </a:rPr>
                        <a:t>atau</a:t>
                      </a:r>
                      <a:r>
                        <a:rPr lang="en-ID" sz="1800" dirty="0">
                          <a:effectLst/>
                        </a:rPr>
                        <a:t> </a:t>
                      </a:r>
                      <a:r>
                        <a:rPr lang="en-ID" sz="1800" dirty="0" err="1">
                          <a:effectLst/>
                        </a:rPr>
                        <a:t>tanda</a:t>
                      </a:r>
                      <a:r>
                        <a:rPr lang="en-ID" sz="1800" dirty="0">
                          <a:effectLst/>
                        </a:rPr>
                        <a:t> </a:t>
                      </a:r>
                      <a:r>
                        <a:rPr lang="en-ID" sz="1800" dirty="0" err="1">
                          <a:effectLst/>
                        </a:rPr>
                        <a:t>tangan</a:t>
                      </a:r>
                      <a:r>
                        <a:rPr lang="en-ID" sz="1800" dirty="0">
                          <a:effectLst/>
                        </a:rPr>
                        <a:t> </a:t>
                      </a:r>
                      <a:r>
                        <a:rPr lang="en-ID" sz="1800" dirty="0" err="1">
                          <a:effectLst/>
                        </a:rPr>
                        <a:t>elektronik</a:t>
                      </a:r>
                      <a:r>
                        <a:rPr lang="en-ID" sz="1800" dirty="0">
                          <a:effectLst/>
                        </a:rPr>
                        <a:t>;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94892770"/>
                  </a:ext>
                </a:extLst>
              </a:tr>
              <a:tr h="78718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800" dirty="0">
                          <a:effectLst/>
                        </a:rPr>
                        <a:t>1</a:t>
                      </a:r>
                      <a:r>
                        <a:rPr lang="en-ID" sz="1800" dirty="0">
                          <a:effectLst/>
                        </a:rPr>
                        <a:t>2</a:t>
                      </a:r>
                      <a:r>
                        <a:rPr lang="id-ID" sz="1800" dirty="0">
                          <a:effectLst/>
                        </a:rPr>
                        <a:t>.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800" dirty="0">
                          <a:effectLst/>
                        </a:rPr>
                        <a:t>Fotokopi Kartu Keluarga yang dilegalisir oleh pejabat instansi yang berwenang </a:t>
                      </a:r>
                      <a:r>
                        <a:rPr lang="en-ID" sz="1800" dirty="0" err="1">
                          <a:effectLst/>
                        </a:rPr>
                        <a:t>kecuali</a:t>
                      </a:r>
                      <a:r>
                        <a:rPr lang="en-ID" sz="1800" dirty="0">
                          <a:effectLst/>
                        </a:rPr>
                        <a:t> yang </a:t>
                      </a:r>
                      <a:r>
                        <a:rPr lang="en-ID" sz="1800" dirty="0" err="1">
                          <a:effectLst/>
                        </a:rPr>
                        <a:t>telah</a:t>
                      </a:r>
                      <a:r>
                        <a:rPr lang="en-ID" sz="1800" dirty="0">
                          <a:effectLst/>
                        </a:rPr>
                        <a:t> </a:t>
                      </a:r>
                      <a:r>
                        <a:rPr lang="en-ID" sz="1800" dirty="0" err="1">
                          <a:effectLst/>
                        </a:rPr>
                        <a:t>menggunakan</a:t>
                      </a:r>
                      <a:r>
                        <a:rPr lang="en-ID" sz="1800" dirty="0">
                          <a:effectLst/>
                        </a:rPr>
                        <a:t> format digital dan </a:t>
                      </a:r>
                      <a:r>
                        <a:rPr lang="en-ID" sz="1800" dirty="0" err="1">
                          <a:effectLst/>
                        </a:rPr>
                        <a:t>atau</a:t>
                      </a:r>
                      <a:r>
                        <a:rPr lang="en-ID" sz="1800" dirty="0">
                          <a:effectLst/>
                        </a:rPr>
                        <a:t> </a:t>
                      </a:r>
                      <a:r>
                        <a:rPr lang="en-ID" sz="1800" dirty="0" err="1">
                          <a:effectLst/>
                        </a:rPr>
                        <a:t>tanda</a:t>
                      </a:r>
                      <a:r>
                        <a:rPr lang="en-ID" sz="1800" dirty="0">
                          <a:effectLst/>
                        </a:rPr>
                        <a:t> </a:t>
                      </a:r>
                      <a:r>
                        <a:rPr lang="en-ID" sz="1800" dirty="0" err="1">
                          <a:effectLst/>
                        </a:rPr>
                        <a:t>tangan</a:t>
                      </a:r>
                      <a:r>
                        <a:rPr lang="en-ID" sz="1800" dirty="0">
                          <a:effectLst/>
                        </a:rPr>
                        <a:t> </a:t>
                      </a:r>
                      <a:r>
                        <a:rPr lang="en-ID" sz="1800" dirty="0" err="1">
                          <a:effectLst/>
                        </a:rPr>
                        <a:t>elektronik</a:t>
                      </a:r>
                      <a:r>
                        <a:rPr lang="en-ID" sz="1800" dirty="0">
                          <a:effectLst/>
                        </a:rPr>
                        <a:t>;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82151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6393528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78B9334-99EE-0631-7905-6E959625FEB0}"/>
              </a:ext>
            </a:extLst>
          </p:cNvPr>
          <p:cNvSpPr txBox="1"/>
          <p:nvPr/>
        </p:nvSpPr>
        <p:spPr>
          <a:xfrm>
            <a:off x="467544" y="1268760"/>
            <a:ext cx="799288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9750" indent="-539750" algn="just">
              <a:buFont typeface="+mj-lt"/>
              <a:buAutoNum type="arabicPeriod" startAt="12"/>
            </a:pPr>
            <a:endParaRPr lang="id-ID" sz="18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Cambria" panose="02040503050406030204" pitchFamily="18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858CEE2-0198-9413-E842-5D89E7CD60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9420767"/>
              </p:ext>
            </p:extLst>
          </p:nvPr>
        </p:nvGraphicFramePr>
        <p:xfrm>
          <a:off x="666728" y="1052736"/>
          <a:ext cx="8009728" cy="50377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0896">
                  <a:extLst>
                    <a:ext uri="{9D8B030D-6E8A-4147-A177-3AD203B41FA5}">
                      <a16:colId xmlns:a16="http://schemas.microsoft.com/office/drawing/2014/main" val="2500743283"/>
                    </a:ext>
                  </a:extLst>
                </a:gridCol>
                <a:gridCol w="7488832">
                  <a:extLst>
                    <a:ext uri="{9D8B030D-6E8A-4147-A177-3AD203B41FA5}">
                      <a16:colId xmlns:a16="http://schemas.microsoft.com/office/drawing/2014/main" val="3477760669"/>
                    </a:ext>
                  </a:extLst>
                </a:gridCol>
              </a:tblGrid>
              <a:tr h="4404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r>
                        <a:rPr lang="id-ID" sz="1800" dirty="0">
                          <a:effectLst/>
                        </a:rPr>
                        <a:t>NO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800" dirty="0">
                          <a:effectLst/>
                        </a:rPr>
                        <a:t>KETERANGAN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96663181"/>
                  </a:ext>
                </a:extLst>
              </a:tr>
              <a:tr h="2884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</a:rPr>
                        <a:t>13.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800" dirty="0">
                          <a:effectLst/>
                        </a:rPr>
                        <a:t>Daftar riwayat hidup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03224784"/>
                  </a:ext>
                </a:extLst>
              </a:tr>
              <a:tr h="5902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800">
                          <a:effectLst/>
                        </a:rPr>
                        <a:t>1</a:t>
                      </a:r>
                      <a:r>
                        <a:rPr lang="en-ID" sz="1800">
                          <a:effectLst/>
                        </a:rPr>
                        <a:t>4</a:t>
                      </a:r>
                      <a:r>
                        <a:rPr lang="id-ID" sz="1800">
                          <a:effectLst/>
                        </a:rPr>
                        <a:t>.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800" dirty="0">
                          <a:effectLst/>
                        </a:rPr>
                        <a:t>Pas Foto</a:t>
                      </a:r>
                      <a:r>
                        <a:rPr lang="fi-FI" sz="1800" dirty="0">
                          <a:effectLst/>
                        </a:rPr>
                        <a:t> berwarna terbaru ukuran 4 x 6 cm sebanyak 2(dua) lembar</a:t>
                      </a:r>
                      <a:r>
                        <a:rPr lang="id-ID" sz="1800" dirty="0">
                          <a:effectLst/>
                        </a:rPr>
                        <a:t>, </a:t>
                      </a:r>
                      <a:r>
                        <a:rPr lang="fi-FI" sz="1800" dirty="0">
                          <a:effectLst/>
                        </a:rPr>
                        <a:t>latar belakang sesuai Kartu Tanda Penduduk</a:t>
                      </a:r>
                      <a:r>
                        <a:rPr lang="id-ID" sz="1800" dirty="0">
                          <a:effectLst/>
                        </a:rPr>
                        <a:t> dengan pakaian sipil lengkap</a:t>
                      </a:r>
                      <a:r>
                        <a:rPr lang="en-ID" sz="1800" dirty="0">
                          <a:effectLst/>
                        </a:rPr>
                        <a:t>;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3994222"/>
                  </a:ext>
                </a:extLst>
              </a:tr>
              <a:tr h="2884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800">
                          <a:effectLst/>
                        </a:rPr>
                        <a:t>1</a:t>
                      </a:r>
                      <a:r>
                        <a:rPr lang="en-ID" sz="1800">
                          <a:effectLst/>
                        </a:rPr>
                        <a:t>5</a:t>
                      </a:r>
                      <a:r>
                        <a:rPr lang="id-ID" sz="1800">
                          <a:effectLst/>
                        </a:rPr>
                        <a:t>.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800" dirty="0">
                          <a:effectLst/>
                        </a:rPr>
                        <a:t>Surat izin dari pejabat pembina kepegawaian bagi Pegawai Negeri Sipil</a:t>
                      </a:r>
                      <a:r>
                        <a:rPr lang="en-ID" sz="1800" dirty="0">
                          <a:effectLst/>
                        </a:rPr>
                        <a:t>;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09926255"/>
                  </a:ext>
                </a:extLst>
              </a:tr>
              <a:tr h="5902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800">
                          <a:effectLst/>
                        </a:rPr>
                        <a:t>1</a:t>
                      </a:r>
                      <a:r>
                        <a:rPr lang="en-ID" sz="1800">
                          <a:effectLst/>
                        </a:rPr>
                        <a:t>6</a:t>
                      </a:r>
                      <a:r>
                        <a:rPr lang="id-ID" sz="1800">
                          <a:effectLst/>
                        </a:rPr>
                        <a:t>.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800" dirty="0">
                          <a:effectLst/>
                        </a:rPr>
                        <a:t>Surat izin dari atasan yang berwenang bagi anggota Tentara Nasional Indonesia, dan anggota Polisi Republik Indonesia</a:t>
                      </a:r>
                      <a:r>
                        <a:rPr lang="en-ID" sz="1800" dirty="0">
                          <a:effectLst/>
                        </a:rPr>
                        <a:t>;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82639545"/>
                  </a:ext>
                </a:extLst>
              </a:tr>
              <a:tr h="5902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800">
                          <a:effectLst/>
                        </a:rPr>
                        <a:t>1</a:t>
                      </a:r>
                      <a:r>
                        <a:rPr lang="en-ID" sz="1800">
                          <a:effectLst/>
                        </a:rPr>
                        <a:t>7</a:t>
                      </a:r>
                      <a:r>
                        <a:rPr lang="id-ID" sz="1800">
                          <a:effectLst/>
                        </a:rPr>
                        <a:t>.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800" dirty="0">
                          <a:effectLst/>
                        </a:rPr>
                        <a:t>Surat izin dari </a:t>
                      </a:r>
                      <a:r>
                        <a:rPr lang="en-GB" sz="1800" dirty="0" err="1">
                          <a:effectLst/>
                        </a:rPr>
                        <a:t>Lurah</a:t>
                      </a:r>
                      <a:r>
                        <a:rPr lang="id-ID" sz="1800" dirty="0">
                          <a:effectLst/>
                        </a:rPr>
                        <a:t> bagi Staf </a:t>
                      </a:r>
                      <a:r>
                        <a:rPr lang="en-GB" sz="1800" dirty="0" err="1">
                          <a:effectLst/>
                        </a:rPr>
                        <a:t>Pamong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en-GB" sz="1800" dirty="0" err="1">
                          <a:effectLst/>
                        </a:rPr>
                        <a:t>Kalurahan</a:t>
                      </a:r>
                      <a:r>
                        <a:rPr lang="id-ID" sz="1800" dirty="0">
                          <a:effectLst/>
                        </a:rPr>
                        <a:t> dan </a:t>
                      </a:r>
                      <a:r>
                        <a:rPr lang="en-GB" sz="1800" dirty="0" err="1">
                          <a:effectLst/>
                        </a:rPr>
                        <a:t>Pamong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en-GB" sz="1800" dirty="0" err="1">
                          <a:effectLst/>
                        </a:rPr>
                        <a:t>Kalurahan</a:t>
                      </a:r>
                      <a:r>
                        <a:rPr lang="id-ID" sz="1800" dirty="0">
                          <a:effectLst/>
                        </a:rPr>
                        <a:t> yang mencalonkan diri menjadi Kep</a:t>
                      </a:r>
                      <a:r>
                        <a:rPr lang="en-ID" sz="1800" dirty="0">
                          <a:effectLst/>
                        </a:rPr>
                        <a:t>ala </a:t>
                      </a:r>
                      <a:r>
                        <a:rPr lang="en-ID" sz="1800" dirty="0" err="1">
                          <a:effectLst/>
                        </a:rPr>
                        <a:t>Urusan</a:t>
                      </a:r>
                      <a:r>
                        <a:rPr lang="en-ID" sz="1800" dirty="0">
                          <a:effectLst/>
                        </a:rPr>
                        <a:t> Tata </a:t>
                      </a:r>
                      <a:r>
                        <a:rPr lang="en-ID" sz="1800" dirty="0" err="1">
                          <a:effectLst/>
                        </a:rPr>
                        <a:t>Laksana</a:t>
                      </a:r>
                      <a:r>
                        <a:rPr lang="en-ID" sz="1800" dirty="0">
                          <a:effectLst/>
                        </a:rPr>
                        <a:t> dan </a:t>
                      </a:r>
                      <a:r>
                        <a:rPr lang="en-ID" sz="1800" dirty="0" err="1">
                          <a:effectLst/>
                        </a:rPr>
                        <a:t>Umum</a:t>
                      </a:r>
                      <a:r>
                        <a:rPr lang="en-ID" sz="1800" dirty="0">
                          <a:effectLst/>
                        </a:rPr>
                        <a:t>;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51397686"/>
                  </a:ext>
                </a:extLst>
              </a:tr>
              <a:tr h="2884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800">
                          <a:effectLst/>
                        </a:rPr>
                        <a:t>1</a:t>
                      </a:r>
                      <a:r>
                        <a:rPr lang="en-ID" sz="1800">
                          <a:effectLst/>
                        </a:rPr>
                        <a:t>8</a:t>
                      </a:r>
                      <a:r>
                        <a:rPr lang="id-ID" sz="1800">
                          <a:effectLst/>
                        </a:rPr>
                        <a:t>.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800" dirty="0">
                          <a:effectLst/>
                        </a:rPr>
                        <a:t>Surat izin dari pimpinan BP</a:t>
                      </a:r>
                      <a:r>
                        <a:rPr lang="en-GB" sz="1800" dirty="0" err="1">
                          <a:effectLst/>
                        </a:rPr>
                        <a:t>Kal</a:t>
                      </a:r>
                      <a:r>
                        <a:rPr lang="id-ID" sz="1800" dirty="0">
                          <a:effectLst/>
                        </a:rPr>
                        <a:t> bagi anggota BP</a:t>
                      </a:r>
                      <a:r>
                        <a:rPr lang="en-GB" sz="1800" dirty="0" err="1">
                          <a:effectLst/>
                        </a:rPr>
                        <a:t>Kal</a:t>
                      </a:r>
                      <a:r>
                        <a:rPr lang="en-GB" sz="1800" dirty="0">
                          <a:effectLst/>
                        </a:rPr>
                        <a:t>;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45116153"/>
                  </a:ext>
                </a:extLst>
              </a:tr>
              <a:tr h="8920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800">
                          <a:effectLst/>
                        </a:rPr>
                        <a:t>19.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800" dirty="0">
                          <a:effectLst/>
                        </a:rPr>
                        <a:t>Calon  </a:t>
                      </a:r>
                      <a:r>
                        <a:rPr lang="en-ID" sz="1800" dirty="0" err="1">
                          <a:effectLst/>
                        </a:rPr>
                        <a:t>Kepala</a:t>
                      </a:r>
                      <a:r>
                        <a:rPr lang="en-ID" sz="1800" dirty="0">
                          <a:effectLst/>
                        </a:rPr>
                        <a:t> </a:t>
                      </a:r>
                      <a:r>
                        <a:rPr lang="en-ID" sz="1800" dirty="0" err="1">
                          <a:effectLst/>
                        </a:rPr>
                        <a:t>Urusan</a:t>
                      </a:r>
                      <a:r>
                        <a:rPr lang="en-ID" sz="1800" dirty="0">
                          <a:effectLst/>
                        </a:rPr>
                        <a:t> Tata </a:t>
                      </a:r>
                      <a:r>
                        <a:rPr lang="en-ID" sz="1800" dirty="0" err="1">
                          <a:effectLst/>
                        </a:rPr>
                        <a:t>Laksana</a:t>
                      </a:r>
                      <a:r>
                        <a:rPr lang="en-ID" sz="1800" dirty="0">
                          <a:effectLst/>
                        </a:rPr>
                        <a:t> dan </a:t>
                      </a:r>
                      <a:r>
                        <a:rPr lang="en-ID" sz="1800" dirty="0" err="1">
                          <a:effectLst/>
                        </a:rPr>
                        <a:t>Umum</a:t>
                      </a:r>
                      <a:r>
                        <a:rPr lang="en-ID" sz="1800" dirty="0">
                          <a:effectLst/>
                        </a:rPr>
                        <a:t> </a:t>
                      </a:r>
                      <a:r>
                        <a:rPr lang="id-ID" sz="1800" dirty="0">
                          <a:effectLst/>
                        </a:rPr>
                        <a:t>yang tidak dapat melampirkan fotokopi ijasah yang dilegalisir karena hilang sebagai gantinya dapat melampirkan surat keterangan pengganti ijazah yang dikeluarkan oleh pejabat yang berwenang</a:t>
                      </a:r>
                      <a:r>
                        <a:rPr lang="en-ID" sz="1800" dirty="0">
                          <a:effectLst/>
                        </a:rPr>
                        <a:t>.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34871919"/>
                  </a:ext>
                </a:extLst>
              </a:tr>
              <a:tr h="80003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1800" dirty="0">
                          <a:effectLst/>
                        </a:rPr>
                        <a:t>20. 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1800" dirty="0">
                          <a:effectLst/>
                        </a:rPr>
                        <a:t>Surat </a:t>
                      </a:r>
                      <a:r>
                        <a:rPr lang="en-ID" sz="1800" dirty="0" err="1">
                          <a:effectLst/>
                        </a:rPr>
                        <a:t>Keterangan</a:t>
                      </a:r>
                      <a:r>
                        <a:rPr lang="en-ID" sz="1800" dirty="0">
                          <a:effectLst/>
                        </a:rPr>
                        <a:t> </a:t>
                      </a:r>
                      <a:r>
                        <a:rPr lang="en-ID" sz="1800" dirty="0" err="1">
                          <a:effectLst/>
                        </a:rPr>
                        <a:t>pengalaman</a:t>
                      </a:r>
                      <a:r>
                        <a:rPr lang="en-ID" sz="1800" dirty="0">
                          <a:effectLst/>
                        </a:rPr>
                        <a:t> </a:t>
                      </a:r>
                      <a:r>
                        <a:rPr lang="en-ID" sz="1800" dirty="0" err="1">
                          <a:effectLst/>
                        </a:rPr>
                        <a:t>bekerja</a:t>
                      </a:r>
                      <a:r>
                        <a:rPr lang="en-ID" sz="1800" dirty="0">
                          <a:effectLst/>
                        </a:rPr>
                        <a:t> </a:t>
                      </a:r>
                      <a:r>
                        <a:rPr lang="en-ID" sz="1800" dirty="0" err="1">
                          <a:effectLst/>
                        </a:rPr>
                        <a:t>dari</a:t>
                      </a:r>
                      <a:r>
                        <a:rPr lang="en-ID" sz="1800" dirty="0">
                          <a:effectLst/>
                        </a:rPr>
                        <a:t> </a:t>
                      </a:r>
                      <a:r>
                        <a:rPr lang="en-ID" sz="1800" dirty="0" err="1">
                          <a:effectLst/>
                        </a:rPr>
                        <a:t>Lurah</a:t>
                      </a:r>
                      <a:r>
                        <a:rPr lang="en-ID" sz="1800" dirty="0">
                          <a:effectLst/>
                        </a:rPr>
                        <a:t>/</a:t>
                      </a:r>
                      <a:r>
                        <a:rPr lang="en-ID" sz="1800" dirty="0" err="1">
                          <a:effectLst/>
                        </a:rPr>
                        <a:t>Kepala</a:t>
                      </a:r>
                      <a:r>
                        <a:rPr lang="en-ID" sz="1800" dirty="0">
                          <a:effectLst/>
                        </a:rPr>
                        <a:t> </a:t>
                      </a:r>
                      <a:r>
                        <a:rPr lang="en-ID" sz="1800" dirty="0" err="1">
                          <a:effectLst/>
                        </a:rPr>
                        <a:t>Desa</a:t>
                      </a:r>
                      <a:r>
                        <a:rPr lang="en-ID" sz="1800" dirty="0">
                          <a:effectLst/>
                        </a:rPr>
                        <a:t> </a:t>
                      </a:r>
                      <a:r>
                        <a:rPr lang="en-ID" sz="1800" dirty="0" err="1">
                          <a:effectLst/>
                        </a:rPr>
                        <a:t>bagi</a:t>
                      </a:r>
                      <a:r>
                        <a:rPr lang="en-ID" sz="1800" dirty="0">
                          <a:effectLst/>
                        </a:rPr>
                        <a:t> yang </a:t>
                      </a:r>
                      <a:r>
                        <a:rPr lang="en-ID" sz="1800" dirty="0" err="1">
                          <a:effectLst/>
                        </a:rPr>
                        <a:t>memiliki</a:t>
                      </a:r>
                      <a:r>
                        <a:rPr lang="en-ID" sz="1800" dirty="0">
                          <a:effectLst/>
                        </a:rPr>
                        <a:t> </a:t>
                      </a:r>
                      <a:r>
                        <a:rPr lang="en-ID" sz="1800" dirty="0" err="1">
                          <a:effectLst/>
                        </a:rPr>
                        <a:t>pengalaman</a:t>
                      </a:r>
                      <a:r>
                        <a:rPr lang="en-ID" sz="1800" dirty="0">
                          <a:effectLst/>
                        </a:rPr>
                        <a:t> </a:t>
                      </a:r>
                      <a:r>
                        <a:rPr lang="en-ID" sz="1800" dirty="0" err="1">
                          <a:effectLst/>
                        </a:rPr>
                        <a:t>bekerja</a:t>
                      </a:r>
                      <a:r>
                        <a:rPr lang="en-ID" sz="1800" dirty="0">
                          <a:effectLst/>
                        </a:rPr>
                        <a:t> di Lembaga </a:t>
                      </a:r>
                      <a:r>
                        <a:rPr lang="en-ID" sz="1800" dirty="0" err="1">
                          <a:effectLst/>
                        </a:rPr>
                        <a:t>Pemerintahan</a:t>
                      </a:r>
                      <a:r>
                        <a:rPr lang="en-ID" sz="1800" dirty="0">
                          <a:effectLst/>
                        </a:rPr>
                        <a:t> </a:t>
                      </a:r>
                      <a:r>
                        <a:rPr lang="en-ID" sz="1800" dirty="0" err="1">
                          <a:effectLst/>
                        </a:rPr>
                        <a:t>Kalurahan</a:t>
                      </a:r>
                      <a:r>
                        <a:rPr lang="en-ID" sz="1800" dirty="0">
                          <a:effectLst/>
                        </a:rPr>
                        <a:t>/</a:t>
                      </a:r>
                      <a:r>
                        <a:rPr lang="en-ID" sz="1800" dirty="0" err="1">
                          <a:effectLst/>
                        </a:rPr>
                        <a:t>Desa</a:t>
                      </a:r>
                      <a:r>
                        <a:rPr lang="en-ID" sz="1800" dirty="0">
                          <a:effectLst/>
                        </a:rPr>
                        <a:t>.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226718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0756808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1F4E8D4-4693-F74A-56AB-295EB2EBF12C}"/>
              </a:ext>
            </a:extLst>
          </p:cNvPr>
          <p:cNvSpPr txBox="1"/>
          <p:nvPr/>
        </p:nvSpPr>
        <p:spPr>
          <a:xfrm>
            <a:off x="539552" y="1878222"/>
            <a:ext cx="8064896" cy="30334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id-ID" sz="2800" dirty="0">
                <a:effectLst/>
                <a:latin typeface="Gadug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Surat Permohonan tertulis berikut Kelengkapan Administrasi dibuat rangkap 2 (dua) : </a:t>
            </a:r>
          </a:p>
          <a:p>
            <a:pPr marL="352425" lvl="0" algn="just">
              <a:lnSpc>
                <a:spcPct val="115000"/>
              </a:lnSpc>
            </a:pPr>
            <a:r>
              <a:rPr lang="id-ID" sz="2800" dirty="0">
                <a:effectLst/>
                <a:latin typeface="Gadug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(satu) eksemplar </a:t>
            </a:r>
            <a:r>
              <a:rPr lang="id-ID" sz="2800" b="1" dirty="0">
                <a:effectLst/>
                <a:latin typeface="Gadug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ASLI</a:t>
            </a:r>
            <a:r>
              <a:rPr lang="id-ID" sz="2800" dirty="0">
                <a:effectLst/>
                <a:latin typeface="Gadug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dan </a:t>
            </a:r>
          </a:p>
          <a:p>
            <a:pPr marL="352425" lvl="0" algn="just">
              <a:lnSpc>
                <a:spcPct val="115000"/>
              </a:lnSpc>
            </a:pPr>
            <a:r>
              <a:rPr lang="id-ID" sz="2800" dirty="0">
                <a:latin typeface="Gadug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(satu) eksemplar </a:t>
            </a:r>
            <a:r>
              <a:rPr lang="id-ID" sz="2800" b="1" dirty="0">
                <a:effectLst/>
                <a:latin typeface="Gadug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FOTOCOPY</a:t>
            </a:r>
            <a:r>
              <a:rPr lang="id-ID" sz="2800" dirty="0">
                <a:effectLst/>
                <a:latin typeface="Gadug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52425" lvl="0" algn="just">
              <a:lnSpc>
                <a:spcPct val="115000"/>
              </a:lnSpc>
            </a:pPr>
            <a:endParaRPr lang="id-ID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en-US" sz="2800" dirty="0">
                <a:effectLst/>
                <a:latin typeface="Gadug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id-ID" sz="2800" dirty="0">
                <a:effectLst/>
                <a:latin typeface="Gadug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imasukan dalam Stopmap warna </a:t>
            </a:r>
            <a:r>
              <a:rPr lang="id-ID" sz="2800" b="1" dirty="0">
                <a:effectLst/>
                <a:latin typeface="Gadug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HIJAU</a:t>
            </a:r>
            <a:r>
              <a:rPr lang="id-ID" sz="2800" dirty="0">
                <a:effectLst/>
                <a:latin typeface="Gadug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id-ID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8237874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FDF49-B323-0548-455D-B8553BE39A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9752" y="548680"/>
            <a:ext cx="4464496" cy="607422"/>
          </a:xfr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/>
          <a:lstStyle/>
          <a:p>
            <a:r>
              <a:rPr lang="id-ID" sz="3200" b="1" dirty="0"/>
              <a:t>PROSES SELEKSI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182D1D6-BFC3-4888-19CE-52DE2FC19407}"/>
              </a:ext>
            </a:extLst>
          </p:cNvPr>
          <p:cNvSpPr txBox="1"/>
          <p:nvPr/>
        </p:nvSpPr>
        <p:spPr>
          <a:xfrm>
            <a:off x="827584" y="2334694"/>
            <a:ext cx="7920880" cy="26133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en-US" sz="2400" dirty="0" err="1">
                <a:effectLst/>
                <a:latin typeface="Gadug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Pendaftaran</a:t>
            </a:r>
            <a:r>
              <a:rPr lang="en-US" sz="2400" dirty="0">
                <a:effectLst/>
                <a:latin typeface="Gadug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 Kantor </a:t>
            </a:r>
            <a:r>
              <a:rPr lang="en-US" sz="2400" dirty="0" err="1">
                <a:effectLst/>
                <a:latin typeface="Gadug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Sekretariat</a:t>
            </a:r>
            <a:r>
              <a:rPr lang="en-US" sz="2400" dirty="0">
                <a:effectLst/>
                <a:latin typeface="Gadug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Gadug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Balai</a:t>
            </a:r>
            <a:r>
              <a:rPr lang="en-US" sz="2400" dirty="0">
                <a:effectLst/>
                <a:latin typeface="Gadug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Gadug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Kalurahan</a:t>
            </a:r>
            <a:r>
              <a:rPr lang="en-US" sz="2400" dirty="0">
                <a:effectLst/>
                <a:latin typeface="Gadug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d-ID" sz="2400" dirty="0">
                <a:effectLst/>
                <a:latin typeface="Gadug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Pulutan</a:t>
            </a:r>
            <a:r>
              <a:rPr lang="en-US" sz="2400" dirty="0">
                <a:effectLst/>
                <a:latin typeface="Gadug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pada </a:t>
            </a:r>
            <a:r>
              <a:rPr lang="id-ID" sz="2400" dirty="0">
                <a:effectLst/>
                <a:latin typeface="Gadug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id-ID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9525" algn="just">
              <a:lnSpc>
                <a:spcPct val="115000"/>
              </a:lnSpc>
              <a:buFont typeface="Wingdings" panose="05000000000000000000" pitchFamily="2" charset="2"/>
              <a:buChar char=""/>
            </a:pPr>
            <a:r>
              <a:rPr lang="id-ID" sz="2400" i="1" dirty="0">
                <a:effectLst/>
                <a:latin typeface="Gadug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Tanggal 0</a:t>
            </a:r>
            <a:r>
              <a:rPr lang="en-ID" sz="2400" i="1" dirty="0">
                <a:effectLst/>
                <a:latin typeface="Gadug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d-ID" sz="2400" i="1" dirty="0">
                <a:effectLst/>
                <a:latin typeface="Gadug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s.d 0</a:t>
            </a:r>
            <a:r>
              <a:rPr lang="en-ID" sz="2400" i="1" dirty="0">
                <a:effectLst/>
                <a:latin typeface="Gadug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 September</a:t>
            </a:r>
            <a:r>
              <a:rPr lang="id-ID" sz="2400" i="1" dirty="0">
                <a:effectLst/>
                <a:latin typeface="Gadug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202</a:t>
            </a:r>
            <a:r>
              <a:rPr lang="en-ID" sz="2400" i="1" dirty="0">
                <a:effectLst/>
                <a:latin typeface="Gadug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endParaRPr lang="id-ID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9525" algn="just">
              <a:lnSpc>
                <a:spcPct val="115000"/>
              </a:lnSpc>
              <a:buFont typeface="Wingdings" panose="05000000000000000000" pitchFamily="2" charset="2"/>
              <a:buChar char=""/>
            </a:pPr>
            <a:r>
              <a:rPr lang="en-ID" sz="2400" i="1" dirty="0">
                <a:effectLst/>
                <a:latin typeface="Gadug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Pada Hari </a:t>
            </a:r>
            <a:r>
              <a:rPr lang="en-ID" sz="2400" i="1" dirty="0" err="1">
                <a:effectLst/>
                <a:latin typeface="Gadug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Kerja</a:t>
            </a:r>
            <a:r>
              <a:rPr lang="en-ID" sz="2400" i="1" dirty="0">
                <a:effectLst/>
                <a:latin typeface="Gadug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 </a:t>
            </a:r>
            <a:r>
              <a:rPr lang="id-ID" sz="2400" i="1" dirty="0">
                <a:effectLst/>
                <a:latin typeface="Gadug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Pukul 0</a:t>
            </a:r>
            <a:r>
              <a:rPr lang="en-ID" sz="2400" i="1" dirty="0">
                <a:effectLst/>
                <a:latin typeface="Gadug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</a:t>
            </a:r>
            <a:r>
              <a:rPr lang="id-ID" sz="2400" i="1" dirty="0">
                <a:effectLst/>
                <a:latin typeface="Gadug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.00 WIB – 15.</a:t>
            </a:r>
            <a:r>
              <a:rPr lang="en-ID" sz="2400" i="1" dirty="0">
                <a:effectLst/>
                <a:latin typeface="Gadug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id-ID" sz="2400" i="1" dirty="0">
                <a:effectLst/>
                <a:latin typeface="Gadug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 WIB</a:t>
            </a:r>
            <a:r>
              <a:rPr lang="en-ID" sz="2400" i="1" dirty="0">
                <a:effectLst/>
                <a:latin typeface="Gadug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d-ID" sz="2400" i="1" dirty="0">
              <a:effectLst/>
              <a:latin typeface="Gadugi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algn="just">
              <a:lnSpc>
                <a:spcPct val="115000"/>
              </a:lnSpc>
            </a:pPr>
            <a:endParaRPr lang="id-ID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"/>
            </a:pPr>
            <a:r>
              <a:rPr lang="id-ID" sz="2400" dirty="0">
                <a:solidFill>
                  <a:srgbClr val="000000"/>
                </a:solidFill>
                <a:effectLst/>
                <a:latin typeface="Gadug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Pelaksanaan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adug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Seleksi</a:t>
            </a:r>
            <a:r>
              <a:rPr lang="en-US" sz="2400" dirty="0">
                <a:solidFill>
                  <a:srgbClr val="000000"/>
                </a:solidFill>
                <a:effectLst/>
                <a:latin typeface="Gadug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 </a:t>
            </a:r>
            <a:r>
              <a:rPr lang="id-ID" sz="2400" dirty="0">
                <a:solidFill>
                  <a:srgbClr val="000000"/>
                </a:solidFill>
                <a:effectLst/>
                <a:latin typeface="Gadug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Tanggal </a:t>
            </a:r>
            <a:r>
              <a:rPr lang="en-US" sz="2400" dirty="0">
                <a:solidFill>
                  <a:srgbClr val="000000"/>
                </a:solidFill>
                <a:effectLst/>
                <a:latin typeface="Gadug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17 September 2022</a:t>
            </a:r>
            <a:endParaRPr lang="id-ID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9878138"/>
      </p:ext>
    </p:extLst>
  </p:cSld>
  <p:clrMapOvr>
    <a:masterClrMapping/>
  </p:clrMapOvr>
  <p:transition spd="slow"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48D2ED6-11F6-2F50-B334-1A28045ACB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9120173"/>
              </p:ext>
            </p:extLst>
          </p:nvPr>
        </p:nvGraphicFramePr>
        <p:xfrm>
          <a:off x="503548" y="666812"/>
          <a:ext cx="8136904" cy="53963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9902">
                  <a:extLst>
                    <a:ext uri="{9D8B030D-6E8A-4147-A177-3AD203B41FA5}">
                      <a16:colId xmlns:a16="http://schemas.microsoft.com/office/drawing/2014/main" val="1910365773"/>
                    </a:ext>
                  </a:extLst>
                </a:gridCol>
                <a:gridCol w="2120036">
                  <a:extLst>
                    <a:ext uri="{9D8B030D-6E8A-4147-A177-3AD203B41FA5}">
                      <a16:colId xmlns:a16="http://schemas.microsoft.com/office/drawing/2014/main" val="830170148"/>
                    </a:ext>
                  </a:extLst>
                </a:gridCol>
                <a:gridCol w="1272490">
                  <a:extLst>
                    <a:ext uri="{9D8B030D-6E8A-4147-A177-3AD203B41FA5}">
                      <a16:colId xmlns:a16="http://schemas.microsoft.com/office/drawing/2014/main" val="586670107"/>
                    </a:ext>
                  </a:extLst>
                </a:gridCol>
                <a:gridCol w="1729214">
                  <a:extLst>
                    <a:ext uri="{9D8B030D-6E8A-4147-A177-3AD203B41FA5}">
                      <a16:colId xmlns:a16="http://schemas.microsoft.com/office/drawing/2014/main" val="709890095"/>
                    </a:ext>
                  </a:extLst>
                </a:gridCol>
                <a:gridCol w="1511146">
                  <a:extLst>
                    <a:ext uri="{9D8B030D-6E8A-4147-A177-3AD203B41FA5}">
                      <a16:colId xmlns:a16="http://schemas.microsoft.com/office/drawing/2014/main" val="1203402773"/>
                    </a:ext>
                  </a:extLst>
                </a:gridCol>
                <a:gridCol w="1044116">
                  <a:extLst>
                    <a:ext uri="{9D8B030D-6E8A-4147-A177-3AD203B41FA5}">
                      <a16:colId xmlns:a16="http://schemas.microsoft.com/office/drawing/2014/main" val="3409007163"/>
                    </a:ext>
                  </a:extLst>
                </a:gridCol>
              </a:tblGrid>
              <a:tr h="4459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800">
                          <a:effectLst/>
                        </a:rPr>
                        <a:t>NO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57" marR="597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800">
                          <a:effectLst/>
                        </a:rPr>
                        <a:t>KEGIATAN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57" marR="597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1800">
                          <a:effectLst/>
                        </a:rPr>
                        <a:t>TANGGAL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57" marR="597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800" dirty="0">
                          <a:effectLst/>
                        </a:rPr>
                        <a:t>PERPANJANGAN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57" marR="597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800">
                          <a:effectLst/>
                        </a:rPr>
                        <a:t>KETERANGAN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57" marR="597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1800">
                          <a:effectLst/>
                        </a:rPr>
                        <a:t>WAKTU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57" marR="59757" marT="0" marB="0" anchor="ctr"/>
                </a:tc>
                <a:extLst>
                  <a:ext uri="{0D108BD9-81ED-4DB2-BD59-A6C34878D82A}">
                    <a16:rowId xmlns:a16="http://schemas.microsoft.com/office/drawing/2014/main" val="2449076608"/>
                  </a:ext>
                </a:extLst>
              </a:tr>
              <a:tr h="9138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1800">
                          <a:effectLst/>
                        </a:rPr>
                        <a:t>5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57" marR="5975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800" dirty="0">
                          <a:effectLst/>
                        </a:rPr>
                        <a:t>Pendaftaran Bakal Calon </a:t>
                      </a:r>
                      <a:r>
                        <a:rPr lang="en-ID" sz="1800" dirty="0">
                          <a:effectLst/>
                        </a:rPr>
                        <a:t>Tata </a:t>
                      </a:r>
                      <a:r>
                        <a:rPr lang="en-ID" sz="1800" dirty="0" err="1">
                          <a:effectLst/>
                        </a:rPr>
                        <a:t>Laksana</a:t>
                      </a:r>
                      <a:r>
                        <a:rPr lang="en-ID" sz="1800" dirty="0">
                          <a:effectLst/>
                        </a:rPr>
                        <a:t> </a:t>
                      </a:r>
                      <a:r>
                        <a:rPr lang="en-ID" sz="1800" dirty="0" err="1">
                          <a:effectLst/>
                        </a:rPr>
                        <a:t>Kalurahan</a:t>
                      </a:r>
                      <a:r>
                        <a:rPr lang="en-ID" sz="1800" dirty="0">
                          <a:effectLst/>
                        </a:rPr>
                        <a:t> Pulutan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57" marR="5975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1800">
                          <a:effectLst/>
                        </a:rPr>
                        <a:t>01</a:t>
                      </a:r>
                      <a:r>
                        <a:rPr lang="id-ID" sz="1800">
                          <a:effectLst/>
                        </a:rPr>
                        <a:t> s.d </a:t>
                      </a:r>
                      <a:r>
                        <a:rPr lang="en-ID" sz="1800">
                          <a:effectLst/>
                        </a:rPr>
                        <a:t>09 September 2022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57" marR="5975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1800">
                          <a:effectLst/>
                        </a:rPr>
                        <a:t>12 September s.d 29 September 2022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57" marR="5975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800">
                          <a:effectLst/>
                        </a:rPr>
                        <a:t>Panitia Pelaksana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57" marR="5975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1800" dirty="0">
                          <a:effectLst/>
                        </a:rPr>
                        <a:t>08.00 WIB </a:t>
                      </a:r>
                      <a:r>
                        <a:rPr lang="en-ID" sz="1800" dirty="0" err="1">
                          <a:effectLst/>
                        </a:rPr>
                        <a:t>s.d</a:t>
                      </a:r>
                      <a:r>
                        <a:rPr lang="en-ID" sz="1800" dirty="0">
                          <a:effectLst/>
                        </a:rPr>
                        <a:t> 15.00 WIB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57" marR="59757" marT="0" marB="0" anchor="ctr"/>
                </a:tc>
                <a:extLst>
                  <a:ext uri="{0D108BD9-81ED-4DB2-BD59-A6C34878D82A}">
                    <a16:rowId xmlns:a16="http://schemas.microsoft.com/office/drawing/2014/main" val="507269098"/>
                  </a:ext>
                </a:extLst>
              </a:tr>
              <a:tr h="13759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1800">
                          <a:effectLst/>
                        </a:rPr>
                        <a:t>6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57" marR="5975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800" dirty="0">
                          <a:effectLst/>
                        </a:rPr>
                        <a:t>Penelitian Kelengkapan dan Keabsahan Administrasi </a:t>
                      </a:r>
                      <a:r>
                        <a:rPr lang="en-GB" sz="1800" dirty="0">
                          <a:effectLst/>
                        </a:rPr>
                        <a:t>Calon </a:t>
                      </a:r>
                      <a:r>
                        <a:rPr lang="en-ID" sz="1800" dirty="0">
                          <a:effectLst/>
                        </a:rPr>
                        <a:t>Tata </a:t>
                      </a:r>
                      <a:r>
                        <a:rPr lang="en-ID" sz="1800" dirty="0" err="1">
                          <a:effectLst/>
                        </a:rPr>
                        <a:t>Laksana</a:t>
                      </a:r>
                      <a:r>
                        <a:rPr lang="en-ID" sz="1800" dirty="0">
                          <a:effectLst/>
                        </a:rPr>
                        <a:t> </a:t>
                      </a:r>
                      <a:r>
                        <a:rPr lang="en-ID" sz="1800" dirty="0" err="1">
                          <a:effectLst/>
                        </a:rPr>
                        <a:t>Kalurahan</a:t>
                      </a:r>
                      <a:r>
                        <a:rPr lang="en-ID" sz="1800" dirty="0">
                          <a:effectLst/>
                        </a:rPr>
                        <a:t> Pulutan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57" marR="5975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1800" dirty="0">
                          <a:effectLst/>
                        </a:rPr>
                        <a:t>09 September 2022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57" marR="5975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1800" dirty="0">
                          <a:effectLst/>
                        </a:rPr>
                        <a:t>29 September</a:t>
                      </a:r>
                      <a:r>
                        <a:rPr lang="id-ID" sz="1800" dirty="0">
                          <a:effectLst/>
                        </a:rPr>
                        <a:t> 202</a:t>
                      </a:r>
                      <a:r>
                        <a:rPr lang="en-ID" sz="1800" dirty="0">
                          <a:effectLst/>
                        </a:rPr>
                        <a:t>2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57" marR="5975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800" dirty="0">
                          <a:effectLst/>
                        </a:rPr>
                        <a:t>Panitia Pelaksana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57" marR="5975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1800" dirty="0">
                          <a:effectLst/>
                        </a:rPr>
                        <a:t> 08.00 WIB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57" marR="59757" marT="0" marB="0" anchor="ctr"/>
                </a:tc>
                <a:extLst>
                  <a:ext uri="{0D108BD9-81ED-4DB2-BD59-A6C34878D82A}">
                    <a16:rowId xmlns:a16="http://schemas.microsoft.com/office/drawing/2014/main" val="1001863861"/>
                  </a:ext>
                </a:extLst>
              </a:tr>
              <a:tr h="16069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1800">
                          <a:effectLst/>
                        </a:rPr>
                        <a:t>7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57" marR="5975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800">
                          <a:effectLst/>
                        </a:rPr>
                        <a:t>Berita </a:t>
                      </a:r>
                      <a:r>
                        <a:rPr lang="en-GB" sz="1800">
                          <a:effectLst/>
                        </a:rPr>
                        <a:t>A</a:t>
                      </a:r>
                      <a:r>
                        <a:rPr lang="id-ID" sz="1800">
                          <a:effectLst/>
                        </a:rPr>
                        <a:t>cara Hasil Penelitian Kelengkapan dan Keabsahan </a:t>
                      </a:r>
                      <a:r>
                        <a:rPr lang="en-GB" sz="1800">
                          <a:effectLst/>
                        </a:rPr>
                        <a:t>A</a:t>
                      </a:r>
                      <a:r>
                        <a:rPr lang="id-ID" sz="1800">
                          <a:effectLst/>
                        </a:rPr>
                        <a:t>dministrasi Calon </a:t>
                      </a:r>
                      <a:r>
                        <a:rPr lang="en-ID" sz="1800">
                          <a:effectLst/>
                        </a:rPr>
                        <a:t>Tata Laksana Kalurahan Pulutan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57" marR="5975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1800" dirty="0">
                          <a:effectLst/>
                        </a:rPr>
                        <a:t>09 September 2022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57" marR="5975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1800" dirty="0">
                          <a:effectLst/>
                        </a:rPr>
                        <a:t>29 September</a:t>
                      </a:r>
                      <a:r>
                        <a:rPr lang="id-ID" sz="1800" dirty="0">
                          <a:effectLst/>
                        </a:rPr>
                        <a:t> 202</a:t>
                      </a:r>
                      <a:r>
                        <a:rPr lang="en-ID" sz="1800" dirty="0">
                          <a:effectLst/>
                        </a:rPr>
                        <a:t>2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57" marR="5975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800">
                          <a:effectLst/>
                        </a:rPr>
                        <a:t>Panitia Pelaksana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57" marR="5975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1800" dirty="0">
                          <a:effectLst/>
                        </a:rPr>
                        <a:t> </a:t>
                      </a:r>
                      <a:r>
                        <a:rPr lang="id-ID" sz="1800" dirty="0">
                          <a:effectLst/>
                        </a:rPr>
                        <a:t>0</a:t>
                      </a:r>
                      <a:r>
                        <a:rPr lang="en-ID" sz="1800" dirty="0">
                          <a:effectLst/>
                        </a:rPr>
                        <a:t>8.00 WIB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57" marR="59757" marT="0" marB="0" anchor="ctr"/>
                </a:tc>
                <a:extLst>
                  <a:ext uri="{0D108BD9-81ED-4DB2-BD59-A6C34878D82A}">
                    <a16:rowId xmlns:a16="http://schemas.microsoft.com/office/drawing/2014/main" val="1784494417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198EAEFB-CA28-E62A-30E5-24EFDA27D533}"/>
              </a:ext>
            </a:extLst>
          </p:cNvPr>
          <p:cNvSpPr txBox="1"/>
          <p:nvPr/>
        </p:nvSpPr>
        <p:spPr>
          <a:xfrm>
            <a:off x="575556" y="6191188"/>
            <a:ext cx="3708412" cy="4234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"/>
            </a:pPr>
            <a:r>
              <a:rPr lang="id-ID" sz="2000" b="1" dirty="0">
                <a:solidFill>
                  <a:srgbClr val="000000"/>
                </a:solidFill>
                <a:effectLst/>
                <a:latin typeface="Gadug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Waktu pada Hari Kerja</a:t>
            </a:r>
            <a:endParaRPr lang="id-ID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901962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DF8F7EF-4658-D1E7-455C-728D53DAA3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4292469"/>
              </p:ext>
            </p:extLst>
          </p:nvPr>
        </p:nvGraphicFramePr>
        <p:xfrm>
          <a:off x="521550" y="921101"/>
          <a:ext cx="8100900" cy="50157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1762">
                  <a:extLst>
                    <a:ext uri="{9D8B030D-6E8A-4147-A177-3AD203B41FA5}">
                      <a16:colId xmlns:a16="http://schemas.microsoft.com/office/drawing/2014/main" val="1924257654"/>
                    </a:ext>
                  </a:extLst>
                </a:gridCol>
                <a:gridCol w="2082514">
                  <a:extLst>
                    <a:ext uri="{9D8B030D-6E8A-4147-A177-3AD203B41FA5}">
                      <a16:colId xmlns:a16="http://schemas.microsoft.com/office/drawing/2014/main" val="1790714440"/>
                    </a:ext>
                  </a:extLst>
                </a:gridCol>
                <a:gridCol w="1246144">
                  <a:extLst>
                    <a:ext uri="{9D8B030D-6E8A-4147-A177-3AD203B41FA5}">
                      <a16:colId xmlns:a16="http://schemas.microsoft.com/office/drawing/2014/main" val="866503334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1916306970"/>
                    </a:ext>
                  </a:extLst>
                </a:gridCol>
                <a:gridCol w="1465920">
                  <a:extLst>
                    <a:ext uri="{9D8B030D-6E8A-4147-A177-3AD203B41FA5}">
                      <a16:colId xmlns:a16="http://schemas.microsoft.com/office/drawing/2014/main" val="117288584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1048550421"/>
                    </a:ext>
                  </a:extLst>
                </a:gridCol>
              </a:tblGrid>
              <a:tr h="5989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800">
                          <a:effectLst/>
                        </a:rPr>
                        <a:t>NO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800" dirty="0">
                          <a:effectLst/>
                        </a:rPr>
                        <a:t>KEGIATAN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1800">
                          <a:effectLst/>
                        </a:rPr>
                        <a:t>TANGGAL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800">
                          <a:effectLst/>
                        </a:rPr>
                        <a:t>PERPANJANGAN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800">
                          <a:effectLst/>
                        </a:rPr>
                        <a:t>KETERANGAN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1800" dirty="0">
                          <a:effectLst/>
                        </a:rPr>
                        <a:t>WAKTU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5470443"/>
                  </a:ext>
                </a:extLst>
              </a:tr>
              <a:tr h="12273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1800">
                          <a:effectLst/>
                        </a:rPr>
                        <a:t>8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800">
                          <a:effectLst/>
                        </a:rPr>
                        <a:t>Penetapan Calon </a:t>
                      </a:r>
                      <a:r>
                        <a:rPr lang="en-ID" sz="1800">
                          <a:effectLst/>
                        </a:rPr>
                        <a:t>Tata Laksana Kalurahan Pulutan</a:t>
                      </a:r>
                      <a:r>
                        <a:rPr lang="id-ID" sz="1800">
                          <a:effectLst/>
                        </a:rPr>
                        <a:t> yang berhak </a:t>
                      </a:r>
                      <a:r>
                        <a:rPr lang="en-GB" sz="1800">
                          <a:effectLst/>
                        </a:rPr>
                        <a:t>m</a:t>
                      </a:r>
                      <a:r>
                        <a:rPr lang="id-ID" sz="1800">
                          <a:effectLst/>
                        </a:rPr>
                        <a:t>engikuti ujian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1800">
                          <a:effectLst/>
                        </a:rPr>
                        <a:t>09 September 2022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1800">
                          <a:effectLst/>
                        </a:rPr>
                        <a:t>29 September</a:t>
                      </a:r>
                      <a:r>
                        <a:rPr lang="id-ID" sz="1800">
                          <a:effectLst/>
                        </a:rPr>
                        <a:t> 202</a:t>
                      </a:r>
                      <a:r>
                        <a:rPr lang="en-ID" sz="1800">
                          <a:effectLst/>
                        </a:rPr>
                        <a:t>2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Lurah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1800" dirty="0">
                          <a:effectLst/>
                        </a:rPr>
                        <a:t>08.00 WIB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46490282"/>
                  </a:ext>
                </a:extLst>
              </a:tr>
              <a:tr h="12273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1800">
                          <a:effectLst/>
                        </a:rPr>
                        <a:t>9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800">
                          <a:effectLst/>
                        </a:rPr>
                        <a:t>Pembekalan kepada Calon</a:t>
                      </a:r>
                      <a:r>
                        <a:rPr lang="en-ID" sz="1800">
                          <a:effectLst/>
                        </a:rPr>
                        <a:t> Tata Laksana</a:t>
                      </a:r>
                      <a:r>
                        <a:rPr lang="id-ID" sz="1800">
                          <a:effectLst/>
                        </a:rPr>
                        <a:t> yang berhak mengikuti ujian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1800">
                          <a:effectLst/>
                        </a:rPr>
                        <a:t>13 September 2022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1800">
                          <a:effectLst/>
                        </a:rPr>
                        <a:t>03 Oktober 2022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</a:rPr>
                        <a:t>Kapanewon</a:t>
                      </a:r>
                      <a:r>
                        <a:rPr lang="id-ID" sz="1800">
                          <a:effectLst/>
                        </a:rPr>
                        <a:t>,</a:t>
                      </a:r>
                      <a:r>
                        <a:rPr lang="en-US" sz="1800">
                          <a:effectLst/>
                        </a:rPr>
                        <a:t> Lurah</a:t>
                      </a:r>
                      <a:r>
                        <a:rPr lang="en-GB" sz="1800">
                          <a:effectLst/>
                        </a:rPr>
                        <a:t>,</a:t>
                      </a:r>
                      <a:r>
                        <a:rPr lang="id-ID" sz="1800">
                          <a:effectLst/>
                        </a:rPr>
                        <a:t> Panitia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1800" dirty="0">
                          <a:effectLst/>
                        </a:rPr>
                        <a:t> </a:t>
                      </a:r>
                      <a:endParaRPr lang="id-ID" sz="18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1800" dirty="0">
                          <a:effectLst/>
                        </a:rPr>
                        <a:t>13.00 WIB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42666859"/>
                  </a:ext>
                </a:extLst>
              </a:tr>
              <a:tr h="6068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1800">
                          <a:effectLst/>
                        </a:rPr>
                        <a:t>10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800">
                          <a:effectLst/>
                        </a:rPr>
                        <a:t>Pembentukan Tim Penguji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1800">
                          <a:effectLst/>
                        </a:rPr>
                        <a:t>17 September 2022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1800">
                          <a:effectLst/>
                        </a:rPr>
                        <a:t>06 Oktober</a:t>
                      </a:r>
                      <a:r>
                        <a:rPr lang="id-ID" sz="1800">
                          <a:effectLst/>
                        </a:rPr>
                        <a:t> 202</a:t>
                      </a:r>
                      <a:r>
                        <a:rPr lang="en-ID" sz="1800">
                          <a:effectLst/>
                        </a:rPr>
                        <a:t>2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Lurah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32508410"/>
                  </a:ext>
                </a:extLst>
              </a:tr>
              <a:tr h="6068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800">
                          <a:effectLst/>
                        </a:rPr>
                        <a:t>1</a:t>
                      </a:r>
                      <a:r>
                        <a:rPr lang="en-ID" sz="1800">
                          <a:effectLst/>
                        </a:rPr>
                        <a:t>1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800">
                          <a:effectLst/>
                        </a:rPr>
                        <a:t>Pembuatan soal ujian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1800">
                          <a:effectLst/>
                        </a:rPr>
                        <a:t>17 September 2022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1800">
                          <a:effectLst/>
                        </a:rPr>
                        <a:t>06 Oktober</a:t>
                      </a:r>
                      <a:r>
                        <a:rPr lang="id-ID" sz="1800">
                          <a:effectLst/>
                        </a:rPr>
                        <a:t> 202</a:t>
                      </a:r>
                      <a:r>
                        <a:rPr lang="en-ID" sz="1800">
                          <a:effectLst/>
                        </a:rPr>
                        <a:t>2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800">
                          <a:effectLst/>
                        </a:rPr>
                        <a:t>Tim Penguji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800" dirty="0">
                          <a:effectLst/>
                        </a:rPr>
                        <a:t> 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45408372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87E33126-B038-7FDE-399A-9451C8B9BD41}"/>
              </a:ext>
            </a:extLst>
          </p:cNvPr>
          <p:cNvSpPr txBox="1"/>
          <p:nvPr/>
        </p:nvSpPr>
        <p:spPr>
          <a:xfrm>
            <a:off x="647564" y="6093296"/>
            <a:ext cx="3708412" cy="4234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"/>
            </a:pPr>
            <a:r>
              <a:rPr lang="id-ID" sz="2000" b="1" dirty="0">
                <a:solidFill>
                  <a:srgbClr val="000000"/>
                </a:solidFill>
                <a:effectLst/>
                <a:latin typeface="Gadug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Waktu pada Hari Kerja</a:t>
            </a:r>
            <a:endParaRPr lang="id-ID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4246457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3E2142B-4892-6C9C-C07E-7868756222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8263222"/>
              </p:ext>
            </p:extLst>
          </p:nvPr>
        </p:nvGraphicFramePr>
        <p:xfrm>
          <a:off x="359532" y="764703"/>
          <a:ext cx="8424936" cy="53285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4485">
                  <a:extLst>
                    <a:ext uri="{9D8B030D-6E8A-4147-A177-3AD203B41FA5}">
                      <a16:colId xmlns:a16="http://schemas.microsoft.com/office/drawing/2014/main" val="874707850"/>
                    </a:ext>
                  </a:extLst>
                </a:gridCol>
                <a:gridCol w="2353827">
                  <a:extLst>
                    <a:ext uri="{9D8B030D-6E8A-4147-A177-3AD203B41FA5}">
                      <a16:colId xmlns:a16="http://schemas.microsoft.com/office/drawing/2014/main" val="75355498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410609568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156840663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1256980564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4134011718"/>
                    </a:ext>
                  </a:extLst>
                </a:gridCol>
              </a:tblGrid>
              <a:tr h="5666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800">
                          <a:effectLst/>
                        </a:rPr>
                        <a:t>NO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800">
                          <a:effectLst/>
                        </a:rPr>
                        <a:t>KEGIATAN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1800">
                          <a:effectLst/>
                        </a:rPr>
                        <a:t>TANGGAL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800">
                          <a:effectLst/>
                        </a:rPr>
                        <a:t>PERPANJANGAN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800">
                          <a:effectLst/>
                        </a:rPr>
                        <a:t>KETERANGAN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1800" dirty="0">
                          <a:effectLst/>
                        </a:rPr>
                        <a:t>WAKTU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19142085"/>
                  </a:ext>
                </a:extLst>
              </a:tr>
              <a:tr h="8675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800">
                          <a:effectLst/>
                        </a:rPr>
                        <a:t>1</a:t>
                      </a:r>
                      <a:r>
                        <a:rPr lang="en-ID" sz="1800">
                          <a:effectLst/>
                        </a:rPr>
                        <a:t>2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800">
                          <a:effectLst/>
                        </a:rPr>
                        <a:t>Pelaksananaan </a:t>
                      </a:r>
                      <a:r>
                        <a:rPr lang="en-GB" sz="1800">
                          <a:effectLst/>
                        </a:rPr>
                        <a:t>u</a:t>
                      </a:r>
                      <a:r>
                        <a:rPr lang="id-ID" sz="1800">
                          <a:effectLst/>
                        </a:rPr>
                        <a:t>jian, koreksi ujian, dan penetapan hasil ujian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1800">
                          <a:effectLst/>
                        </a:rPr>
                        <a:t>17 September 2022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1800">
                          <a:effectLst/>
                        </a:rPr>
                        <a:t>06 Oktober</a:t>
                      </a:r>
                      <a:r>
                        <a:rPr lang="id-ID" sz="1800">
                          <a:effectLst/>
                        </a:rPr>
                        <a:t> 202</a:t>
                      </a:r>
                      <a:r>
                        <a:rPr lang="en-ID" sz="1800">
                          <a:effectLst/>
                        </a:rPr>
                        <a:t>2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800">
                          <a:effectLst/>
                        </a:rPr>
                        <a:t>Tim Penguji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42936979"/>
                  </a:ext>
                </a:extLst>
              </a:tr>
              <a:tr h="11610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800">
                          <a:effectLst/>
                        </a:rPr>
                        <a:t>1</a:t>
                      </a:r>
                      <a:r>
                        <a:rPr lang="en-ID" sz="1800">
                          <a:effectLst/>
                        </a:rPr>
                        <a:t>3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800">
                          <a:effectLst/>
                        </a:rPr>
                        <a:t>Penetapan Calon </a:t>
                      </a:r>
                      <a:r>
                        <a:rPr lang="en-ID" sz="1800">
                          <a:effectLst/>
                        </a:rPr>
                        <a:t>Tata Laksana Kalurahan Pulutan</a:t>
                      </a:r>
                      <a:r>
                        <a:rPr lang="id-ID" sz="1800">
                          <a:effectLst/>
                        </a:rPr>
                        <a:t> yang dinyatakan Lulus Ujian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1800">
                          <a:effectLst/>
                        </a:rPr>
                        <a:t>19 September 2022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1800">
                          <a:effectLst/>
                        </a:rPr>
                        <a:t>06 Oktober</a:t>
                      </a:r>
                      <a:r>
                        <a:rPr lang="id-ID" sz="1800">
                          <a:effectLst/>
                        </a:rPr>
                        <a:t> 202</a:t>
                      </a:r>
                      <a:r>
                        <a:rPr lang="en-ID" sz="1800">
                          <a:effectLst/>
                        </a:rPr>
                        <a:t>2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Lurah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91024834"/>
                  </a:ext>
                </a:extLst>
              </a:tr>
              <a:tr h="8675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1800">
                          <a:effectLst/>
                        </a:rPr>
                        <a:t>14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1800">
                          <a:effectLst/>
                        </a:rPr>
                        <a:t>Konsultasi Calon Tata Laksana Kepada Panewu 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1800">
                          <a:effectLst/>
                        </a:rPr>
                        <a:t>20 September 2022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1800">
                          <a:effectLst/>
                        </a:rPr>
                        <a:t>07 Oktober</a:t>
                      </a:r>
                      <a:r>
                        <a:rPr lang="id-ID" sz="1800">
                          <a:effectLst/>
                        </a:rPr>
                        <a:t> 202</a:t>
                      </a:r>
                      <a:r>
                        <a:rPr lang="en-ID" sz="1800">
                          <a:effectLst/>
                        </a:rPr>
                        <a:t>2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Lurah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77814294"/>
                  </a:ext>
                </a:extLst>
              </a:tr>
              <a:tr h="8675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1800">
                          <a:effectLst/>
                        </a:rPr>
                        <a:t>15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1800">
                          <a:effectLst/>
                        </a:rPr>
                        <a:t>Penetapan Calon Tata Laksana Kalurahan Pulutan 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1800">
                          <a:effectLst/>
                        </a:rPr>
                        <a:t>28 September 2022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1800">
                          <a:effectLst/>
                        </a:rPr>
                        <a:t>18 Oktober 2022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Lurah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30556185"/>
                  </a:ext>
                </a:extLst>
              </a:tr>
              <a:tr h="9981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800">
                          <a:effectLst/>
                        </a:rPr>
                        <a:t>1</a:t>
                      </a:r>
                      <a:r>
                        <a:rPr lang="en-ID" sz="1800">
                          <a:effectLst/>
                        </a:rPr>
                        <a:t>6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800">
                          <a:effectLst/>
                        </a:rPr>
                        <a:t>Pengangkatan </a:t>
                      </a:r>
                      <a:r>
                        <a:rPr lang="en-ID" sz="1800">
                          <a:effectLst/>
                        </a:rPr>
                        <a:t>Tata Laksana Kalurahan Pulutan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1800">
                          <a:effectLst/>
                        </a:rPr>
                        <a:t>04 Oktober 2022 </a:t>
                      </a:r>
                      <a:endParaRPr lang="id-ID" sz="18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1800">
                          <a:effectLst/>
                        </a:rPr>
                        <a:t>20 Oktober 2022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800">
                          <a:effectLst/>
                        </a:rPr>
                        <a:t>L</a:t>
                      </a:r>
                      <a:r>
                        <a:rPr lang="en-US" sz="1800">
                          <a:effectLst/>
                        </a:rPr>
                        <a:t>urah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800" dirty="0">
                          <a:effectLst/>
                        </a:rPr>
                        <a:t> 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33622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5170061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1" descr="main.png">
            <a:extLst>
              <a:ext uri="{FF2B5EF4-FFF2-40B4-BE49-F238E27FC236}">
                <a16:creationId xmlns:a16="http://schemas.microsoft.com/office/drawing/2014/main" id="{CC5CEC95-AED8-1C05-B4B8-973116B5AB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1840" y="908827"/>
            <a:ext cx="3168650" cy="31686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" name="Title 12">
            <a:extLst>
              <a:ext uri="{FF2B5EF4-FFF2-40B4-BE49-F238E27FC236}">
                <a16:creationId xmlns:a16="http://schemas.microsoft.com/office/drawing/2014/main" id="{51E62214-A01C-C8A6-747F-D3786381B5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71550" y="4052888"/>
            <a:ext cx="7772400" cy="136207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AU" altLang="en-US" sz="5400" b="1" i="0" u="none" strike="noStrike" kern="1200" cap="all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Black" panose="020B0A04020102020204" pitchFamily="34" charset="0"/>
                <a:ea typeface="Kozuka Gothic Pro H" panose="020B0800000000000000" pitchFamily="34" charset="-128"/>
                <a:cs typeface="+mj-cs"/>
              </a:rPr>
              <a:t>MATUR NUWUN</a:t>
            </a:r>
            <a:endParaRPr kumimoji="0" lang="id-ID" altLang="en-US" sz="5400" b="1" i="0" u="none" strike="noStrike" kern="1200" cap="all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Arial Black" panose="020B0A04020102020204" pitchFamily="34" charset="0"/>
              <a:ea typeface="Kozuka Gothic Pro H" panose="020B0800000000000000" pitchFamily="34" charset="-12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39004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8B2B728-0582-6E51-CA3B-D47433E64F8B}"/>
              </a:ext>
            </a:extLst>
          </p:cNvPr>
          <p:cNvSpPr txBox="1">
            <a:spLocks/>
          </p:cNvSpPr>
          <p:nvPr/>
        </p:nvSpPr>
        <p:spPr>
          <a:xfrm>
            <a:off x="0" y="1124744"/>
            <a:ext cx="8882133" cy="532859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25475" lvl="1" indent="-457200" algn="just" fontAlgn="auto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000" dirty="0" err="1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Pasal</a:t>
            </a:r>
            <a:r>
              <a:rPr lang="en-US" sz="20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18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ayat</a:t>
            </a:r>
            <a:r>
              <a:rPr lang="en-US" sz="20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(6)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Undang-Undang</a:t>
            </a:r>
            <a:r>
              <a:rPr lang="en-US" sz="20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Dasar Negara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Republik</a:t>
            </a:r>
            <a:r>
              <a:rPr lang="en-US" sz="20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Indonesia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Undang-undang</a:t>
            </a:r>
            <a:r>
              <a:rPr lang="en-US" sz="20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Nomor</a:t>
            </a:r>
            <a:r>
              <a:rPr lang="en-US" sz="20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15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Tahun</a:t>
            </a:r>
            <a:r>
              <a:rPr lang="en-US" sz="20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1950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tentang</a:t>
            </a:r>
            <a:r>
              <a:rPr lang="en-US" sz="20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Pembentukan</a:t>
            </a:r>
            <a:r>
              <a:rPr lang="en-US" sz="20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Daerah-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daerah</a:t>
            </a:r>
            <a:r>
              <a:rPr lang="en-US" sz="20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Kabupaten</a:t>
            </a:r>
            <a:r>
              <a:rPr lang="en-US" sz="20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dan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Undang-Undang</a:t>
            </a:r>
            <a:r>
              <a:rPr lang="en-US" sz="20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Nomor</a:t>
            </a:r>
            <a:r>
              <a:rPr lang="en-US" sz="20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6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Tahun</a:t>
            </a:r>
            <a:r>
              <a:rPr lang="en-US" sz="20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2014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tentang</a:t>
            </a:r>
            <a:r>
              <a:rPr lang="en-US" sz="20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Desa</a:t>
            </a:r>
            <a:endParaRPr lang="id-ID" sz="2000" dirty="0">
              <a:effectLst/>
              <a:latin typeface="Bookman Old Style" panose="02050604050505020204" pitchFamily="18" charset="0"/>
              <a:ea typeface="Times New Roman" panose="02020603050405020304" pitchFamily="18" charset="0"/>
              <a:cs typeface="Cambria" panose="02040503050406030204" pitchFamily="18" charset="0"/>
            </a:endParaRPr>
          </a:p>
          <a:p>
            <a:pPr marL="625475" lvl="1" indent="-457200" algn="just" fontAlgn="auto">
              <a:spcBef>
                <a:spcPts val="0"/>
              </a:spcBef>
              <a:spcAft>
                <a:spcPts val="0"/>
              </a:spcAft>
              <a:buNone/>
            </a:pPr>
            <a:endParaRPr lang="id-ID" sz="2000" dirty="0">
              <a:latin typeface="Bookman Old Style" panose="02050604050505020204" pitchFamily="18" charset="0"/>
              <a:ea typeface="Times New Roman" panose="02020603050405020304" pitchFamily="18" charset="0"/>
              <a:cs typeface="Cambria" panose="02040503050406030204" pitchFamily="18" charset="0"/>
            </a:endParaRPr>
          </a:p>
          <a:p>
            <a:pPr marL="625475" lvl="1" indent="-457200" algn="just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 startAt="2"/>
            </a:pP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Peraturan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Menteri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Dalam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Negeri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Nomor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83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Tahun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2015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tentang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Pengangkatan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dan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Pemberhentian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Perangkat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Desa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(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berita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Negara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Republik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Indonesia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Tahun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2016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Nomor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5)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sebagaimana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telah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Peraturan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Pemerintah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Nomor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43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Tahun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2014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tentang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Peraturan</a:t>
            </a:r>
            <a:r>
              <a:rPr lang="id-ID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Pelaksanaan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Undang-Undang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Nomor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6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Tahun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2014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tentang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Desa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(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Lembaran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Negara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Republik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Indonesia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Tahun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2014 No.123)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sebagaimana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telah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diubah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dengan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Peraturan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Pemerintah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Nomor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47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Tahun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2015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tentang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Perubahan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atas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Peraturan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Pemerintah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Nomor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43 Th 2014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tentang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Peraturan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Pelaksanaan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UU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Nomor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6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Tahun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2014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tentang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Desa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(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Lembaran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Negara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Republik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Indonesia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Tahun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2015 No.157,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Tambahan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Lembaran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Negara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Republik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Indonesia NO. 5717);</a:t>
            </a:r>
            <a:endParaRPr lang="id-ID" sz="2000" dirty="0"/>
          </a:p>
          <a:p>
            <a:pPr marL="457200" lvl="1" indent="0" algn="just" fontAlgn="auto">
              <a:spcBef>
                <a:spcPts val="0"/>
              </a:spcBef>
              <a:spcAft>
                <a:spcPts val="0"/>
              </a:spcAft>
              <a:buNone/>
            </a:pPr>
            <a:endParaRPr lang="id-ID" sz="1800" dirty="0">
              <a:solidFill>
                <a:srgbClr val="FF0000"/>
              </a:solidFill>
              <a:effectLst/>
              <a:latin typeface="Bookman Old Style" panose="02050604050505020204" pitchFamily="18" charset="0"/>
              <a:ea typeface="Times New Roman" panose="02020603050405020304" pitchFamily="18" charset="0"/>
              <a:cs typeface="Cambria" panose="02040503050406030204" pitchFamily="18" charset="0"/>
            </a:endParaRPr>
          </a:p>
          <a:p>
            <a:pPr marL="971550" lvl="1" indent="-514350" algn="just" fontAlgn="auto">
              <a:spcBef>
                <a:spcPts val="0"/>
              </a:spcBef>
              <a:spcAft>
                <a:spcPts val="0"/>
              </a:spcAft>
              <a:buAutoNum type="arabicPeriod"/>
            </a:pPr>
            <a:endParaRPr lang="id-ID" b="1" dirty="0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F7F82AC9-AA9E-08D1-EB67-2B65FE6D19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9772" y="260648"/>
            <a:ext cx="4824536" cy="689346"/>
          </a:xfr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id-ID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Dasar Hukum</a:t>
            </a:r>
          </a:p>
        </p:txBody>
      </p:sp>
    </p:spTree>
    <p:extLst>
      <p:ext uri="{BB962C8B-B14F-4D97-AF65-F5344CB8AC3E}">
        <p14:creationId xmlns:p14="http://schemas.microsoft.com/office/powerpoint/2010/main" val="1358870551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78B9334-99EE-0631-7905-6E959625FEB0}"/>
              </a:ext>
            </a:extLst>
          </p:cNvPr>
          <p:cNvSpPr txBox="1"/>
          <p:nvPr/>
        </p:nvSpPr>
        <p:spPr>
          <a:xfrm>
            <a:off x="323528" y="1052736"/>
            <a:ext cx="8496944" cy="5324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+mj-lt"/>
              <a:buAutoNum type="arabicPeriod" startAt="3"/>
            </a:pP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Peraturan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Menteri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Dalam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Negeri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Nomor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83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Tahun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2015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tentang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Pengangkatan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dan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Pemberhentian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Perangkat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Desa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(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Berita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Negara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Republik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Indonesia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Tahun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2016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Nomor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5)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sebagaimana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telah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diubah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dengan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Peraturan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Menteri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Dalam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Negeri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Nomor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67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Tahun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2017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tentang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Perubahan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Atas 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Peraturan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Menteri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Dalam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Negeri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Nomor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83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Tahun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2015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tentang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Pengangkatan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dan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Pemberhentian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Perangkat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Desa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(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Berita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Negara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Republik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Indonesia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Tahun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2017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Nomor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1223);</a:t>
            </a:r>
            <a:endParaRPr lang="id-ID" sz="2000" dirty="0">
              <a:latin typeface="Bookman Old Style" panose="02050604050505020204" pitchFamily="18" charset="0"/>
              <a:ea typeface="Calibri" panose="020F0502020204030204" pitchFamily="34" charset="0"/>
              <a:cs typeface="Cambria" panose="02040503050406030204" pitchFamily="18" charset="0"/>
            </a:endParaRPr>
          </a:p>
          <a:p>
            <a:pPr marL="457200" indent="-457200" algn="just">
              <a:buFont typeface="+mj-lt"/>
              <a:buAutoNum type="arabicPeriod" startAt="3"/>
            </a:pP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Peraturan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Menteri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Dalam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Negeri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Nomor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84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Tahun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2015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tentang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Susunan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Organisasi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Tata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Kerja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Pemerintah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Desa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(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Berita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Negara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Republik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Indonesia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Tahun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2016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Nomor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6);</a:t>
            </a:r>
            <a:endParaRPr lang="id-ID" sz="2000" dirty="0">
              <a:latin typeface="Bookman Old Style" panose="02050604050505020204" pitchFamily="18" charset="0"/>
              <a:ea typeface="Calibri" panose="020F0502020204030204" pitchFamily="34" charset="0"/>
              <a:cs typeface="Cambria" panose="02040503050406030204" pitchFamily="18" charset="0"/>
            </a:endParaRPr>
          </a:p>
          <a:p>
            <a:pPr marL="457200" indent="-457200" algn="just">
              <a:buFont typeface="+mj-lt"/>
              <a:buAutoNum type="arabicPeriod" startAt="3"/>
            </a:pP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Peraturan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Gubernur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Daerah Istimewa Yogyakarta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Nomor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25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Tahun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2019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tentang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Pedoman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Kelembagaan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Urusan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Kalurahan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(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Berita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Daerah, Daerah Istimewa Yogyakarta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Tahun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2019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Nomor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25,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Tambahan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Berita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Daerah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Daerah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Istimewa Yogyakarta </a:t>
            </a:r>
            <a:r>
              <a:rPr lang="en-US" sz="20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Nomor</a:t>
            </a:r>
            <a:r>
              <a:rPr lang="en-US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25);</a:t>
            </a:r>
            <a:endParaRPr lang="id-ID" sz="2000" dirty="0">
              <a:latin typeface="Bookman Old Style" panose="02050604050505020204" pitchFamily="18" charset="0"/>
              <a:ea typeface="Calibri" panose="020F0502020204030204" pitchFamily="34" charset="0"/>
              <a:cs typeface="Cambria" panose="02040503050406030204" pitchFamily="18" charset="0"/>
            </a:endParaRPr>
          </a:p>
          <a:p>
            <a:pPr marL="457200" indent="-457200" algn="just">
              <a:buFont typeface="+mj-lt"/>
              <a:buAutoNum type="arabicPeriod" startAt="3"/>
            </a:pPr>
            <a:endParaRPr lang="id-ID" sz="20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573476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78B9334-99EE-0631-7905-6E959625FEB0}"/>
              </a:ext>
            </a:extLst>
          </p:cNvPr>
          <p:cNvSpPr txBox="1"/>
          <p:nvPr/>
        </p:nvSpPr>
        <p:spPr>
          <a:xfrm>
            <a:off x="431540" y="1382286"/>
            <a:ext cx="8280920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+mj-lt"/>
              <a:buAutoNum type="arabicPeriod" startAt="6"/>
            </a:pPr>
            <a:r>
              <a:rPr lang="en-US" sz="22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Peraturan</a:t>
            </a:r>
            <a:r>
              <a:rPr lang="en-US" sz="22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en-US" sz="22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Gubernur</a:t>
            </a:r>
            <a:r>
              <a:rPr lang="en-US" sz="22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Daerah Istimewa Yogyakarta </a:t>
            </a:r>
            <a:r>
              <a:rPr lang="en-US" sz="22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Nomor</a:t>
            </a:r>
            <a:r>
              <a:rPr lang="en-US" sz="22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2 </a:t>
            </a:r>
            <a:r>
              <a:rPr lang="en-US" sz="22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Tahun</a:t>
            </a:r>
            <a:r>
              <a:rPr lang="en-US" sz="22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2020 </a:t>
            </a:r>
            <a:r>
              <a:rPr lang="en-US" sz="22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tentang</a:t>
            </a:r>
            <a:r>
              <a:rPr lang="en-US" sz="22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en-US" sz="22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Pedoman</a:t>
            </a:r>
            <a:r>
              <a:rPr lang="en-US" sz="22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en-US" sz="22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Pemerintah</a:t>
            </a:r>
            <a:r>
              <a:rPr lang="en-US" sz="22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en-US" sz="22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Kalurahan</a:t>
            </a:r>
            <a:r>
              <a:rPr lang="en-US" sz="22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(</a:t>
            </a:r>
            <a:r>
              <a:rPr lang="en-US" sz="22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Berita</a:t>
            </a:r>
            <a:r>
              <a:rPr lang="en-US" sz="22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Daerah </a:t>
            </a:r>
            <a:r>
              <a:rPr lang="en-US" sz="22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Daerah</a:t>
            </a:r>
            <a:r>
              <a:rPr lang="en-US" sz="22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Istimewa Yogyakarta </a:t>
            </a:r>
            <a:r>
              <a:rPr lang="en-US" sz="22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Tahun</a:t>
            </a:r>
            <a:r>
              <a:rPr lang="en-US" sz="22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2020 </a:t>
            </a:r>
            <a:r>
              <a:rPr lang="en-US" sz="22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Nomor</a:t>
            </a:r>
            <a:r>
              <a:rPr lang="en-US" sz="22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2);</a:t>
            </a:r>
            <a:endParaRPr lang="id-ID" sz="2200" dirty="0">
              <a:latin typeface="Bookman Old Style" panose="02050604050505020204" pitchFamily="18" charset="0"/>
              <a:ea typeface="Calibri" panose="020F0502020204030204" pitchFamily="34" charset="0"/>
              <a:cs typeface="Cambria" panose="02040503050406030204" pitchFamily="18" charset="0"/>
            </a:endParaRPr>
          </a:p>
          <a:p>
            <a:pPr marL="457200" indent="-457200" algn="just">
              <a:buFont typeface="+mj-lt"/>
              <a:buAutoNum type="arabicPeriod" startAt="6"/>
            </a:pPr>
            <a:r>
              <a:rPr lang="en-US" sz="22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Peraturan</a:t>
            </a:r>
            <a:r>
              <a:rPr lang="en-US" sz="22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Daerah </a:t>
            </a:r>
            <a:r>
              <a:rPr lang="en-US" sz="22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Kabupaten</a:t>
            </a:r>
            <a:r>
              <a:rPr lang="en-US" sz="22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en-US" sz="22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Gunungkidul</a:t>
            </a:r>
            <a:r>
              <a:rPr lang="en-US" sz="22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en-US" sz="22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Nomor</a:t>
            </a:r>
            <a:r>
              <a:rPr lang="en-US" sz="22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11 </a:t>
            </a:r>
            <a:r>
              <a:rPr lang="en-US" sz="22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Tahun</a:t>
            </a:r>
            <a:r>
              <a:rPr lang="en-US" sz="22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2021 </a:t>
            </a:r>
            <a:r>
              <a:rPr lang="en-US" sz="22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tentang</a:t>
            </a:r>
            <a:r>
              <a:rPr lang="en-US" sz="22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en-US" sz="22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Pengangkatan</a:t>
            </a:r>
            <a:r>
              <a:rPr lang="en-US" sz="22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dan </a:t>
            </a:r>
            <a:r>
              <a:rPr lang="en-US" sz="22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Pemberhentian</a:t>
            </a:r>
            <a:r>
              <a:rPr lang="en-US" sz="22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en-US" sz="22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Pamong</a:t>
            </a:r>
            <a:r>
              <a:rPr lang="en-US" sz="22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en-US" sz="22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Kalurahan</a:t>
            </a:r>
            <a:r>
              <a:rPr lang="en-US" sz="22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dan </a:t>
            </a:r>
            <a:r>
              <a:rPr lang="en-US" sz="22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Staf</a:t>
            </a:r>
            <a:r>
              <a:rPr lang="en-US" sz="22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(</a:t>
            </a:r>
            <a:r>
              <a:rPr lang="en-US" sz="22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Lembaran</a:t>
            </a:r>
            <a:r>
              <a:rPr lang="en-US" sz="22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Daerah </a:t>
            </a:r>
            <a:r>
              <a:rPr lang="en-US" sz="22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Kabupaten</a:t>
            </a:r>
            <a:r>
              <a:rPr lang="en-US" sz="22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en-US" sz="22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Gunungkidul</a:t>
            </a:r>
            <a:r>
              <a:rPr lang="en-US" sz="22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en-US" sz="22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Tahun</a:t>
            </a:r>
            <a:r>
              <a:rPr lang="en-US" sz="22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2021 </a:t>
            </a:r>
            <a:r>
              <a:rPr lang="en-US" sz="22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Nomor</a:t>
            </a:r>
            <a:r>
              <a:rPr lang="en-US" sz="22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11);</a:t>
            </a:r>
            <a:r>
              <a:rPr lang="en-US" sz="22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endParaRPr lang="id-ID" sz="2200" dirty="0">
              <a:effectLst/>
              <a:latin typeface="Bookman Old Style" panose="02050604050505020204" pitchFamily="18" charset="0"/>
              <a:ea typeface="Times New Roman" panose="02020603050405020304" pitchFamily="18" charset="0"/>
              <a:cs typeface="Cambria" panose="02040503050406030204" pitchFamily="18" charset="0"/>
            </a:endParaRPr>
          </a:p>
          <a:p>
            <a:pPr marL="457200" indent="-457200" algn="just">
              <a:buFont typeface="+mj-lt"/>
              <a:buAutoNum type="arabicPeriod" startAt="6"/>
            </a:pPr>
            <a:r>
              <a:rPr lang="en-US" sz="2200" dirty="0" err="1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Peraturan</a:t>
            </a:r>
            <a:r>
              <a:rPr lang="en-US" sz="22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en-US" sz="2200" dirty="0" err="1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Bupati</a:t>
            </a:r>
            <a:r>
              <a:rPr lang="en-US" sz="22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 </a:t>
            </a:r>
            <a:r>
              <a:rPr lang="en-US" sz="2200" dirty="0" err="1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Gunungkidul</a:t>
            </a:r>
            <a:r>
              <a:rPr lang="en-US" sz="22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en-US" sz="2200" dirty="0" err="1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Nomor</a:t>
            </a:r>
            <a:r>
              <a:rPr lang="en-US" sz="22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27  </a:t>
            </a:r>
            <a:r>
              <a:rPr lang="en-US" sz="2200" dirty="0" err="1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Tahun</a:t>
            </a:r>
            <a:r>
              <a:rPr lang="en-US" sz="22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2022 </a:t>
            </a:r>
            <a:r>
              <a:rPr lang="en-US" sz="2200" dirty="0" err="1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tentang</a:t>
            </a:r>
            <a:r>
              <a:rPr lang="en-US" sz="22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en-US" sz="2200" dirty="0" err="1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Peraturan</a:t>
            </a:r>
            <a:r>
              <a:rPr lang="en-US" sz="22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en-US" sz="2200" dirty="0" err="1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Pelaksanaan</a:t>
            </a:r>
            <a:r>
              <a:rPr lang="en-US" sz="22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en-US" sz="2200" dirty="0" err="1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Peraturan</a:t>
            </a:r>
            <a:r>
              <a:rPr lang="en-US" sz="22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Daerah </a:t>
            </a:r>
            <a:r>
              <a:rPr lang="en-US" sz="2200" dirty="0" err="1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Kabupaten</a:t>
            </a:r>
            <a:r>
              <a:rPr lang="en-US" sz="22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en-US" sz="2200" dirty="0" err="1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Gunungkidul</a:t>
            </a:r>
            <a:r>
              <a:rPr lang="en-US" sz="22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en-US" sz="2200" dirty="0" err="1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Nomor</a:t>
            </a:r>
            <a:r>
              <a:rPr lang="en-US" sz="22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11 </a:t>
            </a:r>
            <a:r>
              <a:rPr lang="en-US" sz="2200" dirty="0" err="1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Tahun</a:t>
            </a:r>
            <a:r>
              <a:rPr lang="en-US" sz="22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2021 </a:t>
            </a:r>
            <a:r>
              <a:rPr lang="en-US" sz="2200" dirty="0" err="1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tentang</a:t>
            </a:r>
            <a:r>
              <a:rPr lang="en-US" sz="22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en-US" sz="2200" dirty="0" err="1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Pengangkatan</a:t>
            </a:r>
            <a:r>
              <a:rPr lang="en-US" sz="22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dan </a:t>
            </a:r>
            <a:r>
              <a:rPr lang="en-US" sz="2200" dirty="0" err="1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Pemberhentian</a:t>
            </a:r>
            <a:r>
              <a:rPr lang="en-US" sz="22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en-US" sz="2200" dirty="0" err="1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Pamong</a:t>
            </a:r>
            <a:r>
              <a:rPr lang="en-US" sz="22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en-US" sz="2200" dirty="0" err="1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Kalurahan</a:t>
            </a:r>
            <a:r>
              <a:rPr lang="en-US" sz="22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dan </a:t>
            </a:r>
            <a:r>
              <a:rPr lang="en-US" sz="2200" dirty="0" err="1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Staf</a:t>
            </a:r>
            <a:r>
              <a:rPr lang="en-US" sz="22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(</a:t>
            </a:r>
            <a:r>
              <a:rPr lang="en-US" sz="2200" dirty="0" err="1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Berita</a:t>
            </a:r>
            <a:r>
              <a:rPr lang="en-US" sz="22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Daerah </a:t>
            </a:r>
            <a:r>
              <a:rPr lang="en-US" sz="2200" dirty="0" err="1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Kabupaten</a:t>
            </a:r>
            <a:r>
              <a:rPr lang="en-US" sz="22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en-US" sz="2200" dirty="0" err="1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Gunungkidul</a:t>
            </a:r>
            <a:r>
              <a:rPr lang="en-US" sz="22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en-US" sz="2200" dirty="0" err="1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Tahun</a:t>
            </a:r>
            <a:r>
              <a:rPr lang="en-US" sz="22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2022);</a:t>
            </a:r>
            <a:endParaRPr lang="id-ID" sz="2200" dirty="0">
              <a:effectLst/>
              <a:latin typeface="Bookman Old Style" panose="02050604050505020204" pitchFamily="18" charset="0"/>
              <a:ea typeface="Times New Roman" panose="02020603050405020304" pitchFamily="18" charset="0"/>
              <a:cs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706067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78B9334-99EE-0631-7905-6E959625FEB0}"/>
              </a:ext>
            </a:extLst>
          </p:cNvPr>
          <p:cNvSpPr txBox="1"/>
          <p:nvPr/>
        </p:nvSpPr>
        <p:spPr>
          <a:xfrm>
            <a:off x="395536" y="1700808"/>
            <a:ext cx="8352928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+mj-lt"/>
              <a:buAutoNum type="arabicPeriod" startAt="9"/>
            </a:pPr>
            <a:r>
              <a:rPr lang="en-US" sz="2200" dirty="0" err="1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Peraturan</a:t>
            </a:r>
            <a:r>
              <a:rPr lang="en-US" sz="22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id-ID" sz="22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Kalurahan </a:t>
            </a:r>
            <a:r>
              <a:rPr lang="en-US" sz="22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Pulutan </a:t>
            </a:r>
            <a:r>
              <a:rPr lang="en-US" sz="2200" dirty="0" err="1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Nomor</a:t>
            </a:r>
            <a:r>
              <a:rPr lang="en-US" sz="22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 2 </a:t>
            </a:r>
            <a:r>
              <a:rPr lang="en-US" sz="2200" dirty="0" err="1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Tahun</a:t>
            </a:r>
            <a:r>
              <a:rPr lang="en-US" sz="22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20</a:t>
            </a:r>
            <a:r>
              <a:rPr lang="id-ID" sz="22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20</a:t>
            </a:r>
            <a:r>
              <a:rPr lang="en-US" sz="22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en-US" sz="2200" dirty="0" err="1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tentang</a:t>
            </a:r>
            <a:r>
              <a:rPr lang="en-US" sz="22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en-US" sz="2200" dirty="0" err="1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Susunan</a:t>
            </a:r>
            <a:r>
              <a:rPr lang="en-US" sz="22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en-US" sz="2200" dirty="0" err="1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Organisasi</a:t>
            </a:r>
            <a:r>
              <a:rPr lang="en-US" sz="22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dan Tata </a:t>
            </a:r>
            <a:r>
              <a:rPr lang="en-US" sz="2200" dirty="0" err="1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Kerja</a:t>
            </a:r>
            <a:r>
              <a:rPr lang="en-US" sz="22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en-US" sz="2200" dirty="0" err="1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Pemerintah</a:t>
            </a:r>
            <a:r>
              <a:rPr lang="id-ID" sz="22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Kalurahan</a:t>
            </a:r>
            <a:r>
              <a:rPr lang="en-US" sz="22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;</a:t>
            </a:r>
            <a:endParaRPr lang="id-ID" sz="2200" dirty="0">
              <a:latin typeface="Bookman Old Style" panose="02050604050505020204" pitchFamily="18" charset="0"/>
              <a:ea typeface="Times New Roman" panose="02020603050405020304" pitchFamily="18" charset="0"/>
              <a:cs typeface="Cambria" panose="02040503050406030204" pitchFamily="18" charset="0"/>
            </a:endParaRPr>
          </a:p>
          <a:p>
            <a:pPr marL="457200" indent="-457200" algn="just">
              <a:buFont typeface="+mj-lt"/>
              <a:buAutoNum type="arabicPeriod" startAt="9"/>
            </a:pPr>
            <a:r>
              <a:rPr lang="en-US" sz="2200" dirty="0" err="1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Peraturan</a:t>
            </a:r>
            <a:r>
              <a:rPr lang="id-ID" sz="22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Kalurahan Pulutan</a:t>
            </a:r>
            <a:r>
              <a:rPr lang="id-ID" sz="2200" dirty="0"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en-US" sz="2200" dirty="0" err="1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Nomor</a:t>
            </a:r>
            <a:r>
              <a:rPr lang="id-ID" sz="2200" dirty="0"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id-ID" sz="22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7 </a:t>
            </a:r>
            <a:r>
              <a:rPr lang="en-US" sz="2200" dirty="0" err="1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Tahun</a:t>
            </a:r>
            <a:r>
              <a:rPr lang="id-ID" sz="2200" dirty="0"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en-US" sz="22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20</a:t>
            </a:r>
            <a:r>
              <a:rPr lang="id-ID" sz="22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21</a:t>
            </a:r>
            <a:r>
              <a:rPr lang="id-ID" sz="2200" dirty="0"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en-US" sz="2200" dirty="0" err="1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tentang</a:t>
            </a:r>
            <a:r>
              <a:rPr lang="en-US" sz="22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en-US" sz="2200" dirty="0" err="1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Rencana</a:t>
            </a:r>
            <a:r>
              <a:rPr lang="en-US" sz="22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en-US" sz="2200" dirty="0" err="1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Kerja</a:t>
            </a:r>
            <a:r>
              <a:rPr lang="en-US" sz="22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en-US" sz="2200" dirty="0" err="1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Pemerintah</a:t>
            </a:r>
            <a:r>
              <a:rPr lang="en-US" sz="22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id-ID" sz="22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Kalurahan </a:t>
            </a:r>
            <a:r>
              <a:rPr lang="en-US" sz="2200" dirty="0" err="1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Tahun</a:t>
            </a:r>
            <a:r>
              <a:rPr lang="en-US" sz="22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2022</a:t>
            </a:r>
            <a:r>
              <a:rPr lang="id-ID" sz="22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;</a:t>
            </a:r>
          </a:p>
          <a:p>
            <a:pPr marL="457200" indent="-457200" algn="just">
              <a:buFont typeface="+mj-lt"/>
              <a:buAutoNum type="arabicPeriod" startAt="9"/>
            </a:pPr>
            <a:r>
              <a:rPr lang="id-ID" sz="22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Peraturan Kalurahan Pulutan Nomor </a:t>
            </a:r>
            <a:r>
              <a:rPr lang="en-US" sz="22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8</a:t>
            </a:r>
            <a:r>
              <a:rPr lang="id-ID" sz="2200" dirty="0"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id-ID" sz="22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Tahun 2021 tentang Anggaran Pendapatan Belanja Kalurahan Tahun Anggaran 2022;</a:t>
            </a:r>
          </a:p>
          <a:p>
            <a:pPr marL="457200" indent="-457200" algn="just">
              <a:buFont typeface="+mj-lt"/>
              <a:buAutoNum type="arabicPeriod" startAt="9"/>
            </a:pPr>
            <a:r>
              <a:rPr lang="en-US" sz="2200" dirty="0" err="1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Peraturan</a:t>
            </a:r>
            <a:r>
              <a:rPr lang="en-US" sz="22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en-US" sz="2200" dirty="0" err="1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Lurah</a:t>
            </a:r>
            <a:r>
              <a:rPr lang="en-US" sz="22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Pulutan </a:t>
            </a:r>
            <a:r>
              <a:rPr lang="en-US" sz="2200" dirty="0" err="1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Nomor</a:t>
            </a:r>
            <a:r>
              <a:rPr lang="en-US" sz="22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3 </a:t>
            </a:r>
            <a:r>
              <a:rPr lang="en-US" sz="2200" dirty="0" err="1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Tahun</a:t>
            </a:r>
            <a:r>
              <a:rPr lang="en-US" sz="22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2022 </a:t>
            </a:r>
            <a:r>
              <a:rPr lang="en-US" sz="2200" dirty="0" err="1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tentang</a:t>
            </a:r>
            <a:r>
              <a:rPr lang="id-ID" sz="2200" dirty="0"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en-US" sz="2200" dirty="0" err="1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Perubahan</a:t>
            </a:r>
            <a:r>
              <a:rPr lang="en-US" sz="22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en-US" sz="2200" dirty="0" err="1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Anggaran</a:t>
            </a:r>
            <a:r>
              <a:rPr lang="en-US" sz="22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dan </a:t>
            </a:r>
            <a:r>
              <a:rPr lang="en-US" sz="2200" dirty="0" err="1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Belanja</a:t>
            </a:r>
            <a:r>
              <a:rPr lang="en-US" sz="22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en-US" sz="2200" dirty="0" err="1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Kalurahan</a:t>
            </a:r>
            <a:r>
              <a:rPr lang="en-US" sz="22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en-US" sz="2200" dirty="0" err="1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Tahun</a:t>
            </a:r>
            <a:r>
              <a:rPr lang="en-US" sz="22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en-US" sz="2200" dirty="0" err="1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Anggaran</a:t>
            </a:r>
            <a:r>
              <a:rPr lang="en-US" sz="22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2022;</a:t>
            </a:r>
            <a:endParaRPr lang="id-ID" sz="22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6691670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78B9334-99EE-0631-7905-6E959625FEB0}"/>
              </a:ext>
            </a:extLst>
          </p:cNvPr>
          <p:cNvSpPr txBox="1"/>
          <p:nvPr/>
        </p:nvSpPr>
        <p:spPr>
          <a:xfrm>
            <a:off x="467544" y="1268760"/>
            <a:ext cx="799288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9750" indent="-539750" algn="just">
              <a:buFont typeface="+mj-lt"/>
              <a:buAutoNum type="arabicPeriod" startAt="12"/>
            </a:pPr>
            <a:endParaRPr lang="id-ID" sz="18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Cambria" panose="020405030504060302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6B6C7E3-390B-EA2C-6905-7DCB30E5E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1638" y="701988"/>
            <a:ext cx="6912769" cy="936104"/>
          </a:xfr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/>
          <a:lstStyle/>
          <a:p>
            <a:r>
              <a:rPr lang="id-ID" sz="3200" b="1" dirty="0"/>
              <a:t>Persiapan Penjaringan dan Penyarigan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CDCEDDC-14D2-3E4E-EF99-8B4401BF2A08}"/>
              </a:ext>
            </a:extLst>
          </p:cNvPr>
          <p:cNvSpPr txBox="1"/>
          <p:nvPr/>
        </p:nvSpPr>
        <p:spPr>
          <a:xfrm>
            <a:off x="657943" y="1874728"/>
            <a:ext cx="8260160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800" dirty="0" err="1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Pengangkatan</a:t>
            </a:r>
            <a:r>
              <a:rPr lang="en-US" sz="28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en-US" sz="2800" dirty="0" err="1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Kepala</a:t>
            </a:r>
            <a:r>
              <a:rPr lang="en-US" sz="28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en-US" sz="2800" dirty="0" err="1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Urusan</a:t>
            </a:r>
            <a:r>
              <a:rPr lang="en-US" sz="28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Tata </a:t>
            </a:r>
            <a:r>
              <a:rPr lang="en-US" sz="2800" dirty="0" err="1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Laksana</a:t>
            </a:r>
            <a:r>
              <a:rPr lang="en-US" sz="28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dan </a:t>
            </a:r>
            <a:r>
              <a:rPr lang="en-US" sz="2800" dirty="0" err="1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Umum</a:t>
            </a:r>
            <a:r>
              <a:rPr lang="en-US" sz="28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en-US" sz="2800" dirty="0" err="1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Kalurahan</a:t>
            </a:r>
            <a:r>
              <a:rPr lang="id-ID" sz="28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en-US" sz="2800" dirty="0" err="1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melalui</a:t>
            </a:r>
            <a:r>
              <a:rPr lang="en-US" sz="28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en-US" sz="2800" dirty="0" err="1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penjaringan</a:t>
            </a:r>
            <a:r>
              <a:rPr lang="en-US" sz="28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dan </a:t>
            </a:r>
            <a:r>
              <a:rPr lang="en-US" sz="2800" dirty="0" err="1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penyaringan</a:t>
            </a:r>
            <a:r>
              <a:rPr lang="id-ID" sz="28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, </a:t>
            </a:r>
            <a:r>
              <a:rPr lang="id-ID" sz="2800" dirty="0"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Lurah Kalurahan Pulutan melakukan proses </a:t>
            </a:r>
            <a:r>
              <a:rPr lang="en-US" sz="2800" dirty="0" err="1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penjaringan</a:t>
            </a:r>
            <a:r>
              <a:rPr lang="en-US" sz="28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dan </a:t>
            </a:r>
            <a:r>
              <a:rPr lang="en-US" sz="2800" dirty="0" err="1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penyaringan</a:t>
            </a:r>
            <a:r>
              <a:rPr lang="id-ID" sz="28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terhadap masyarakat yang memenuhi persyaratan dengan Tahapan-tahapan sebagai berikut :</a:t>
            </a:r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3160530747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78B9334-99EE-0631-7905-6E959625FEB0}"/>
              </a:ext>
            </a:extLst>
          </p:cNvPr>
          <p:cNvSpPr txBox="1"/>
          <p:nvPr/>
        </p:nvSpPr>
        <p:spPr>
          <a:xfrm>
            <a:off x="467544" y="1268760"/>
            <a:ext cx="799288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9750" indent="-539750" algn="just">
              <a:buFont typeface="+mj-lt"/>
              <a:buAutoNum type="arabicPeriod" startAt="12"/>
            </a:pPr>
            <a:endParaRPr lang="id-ID" sz="18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Cambria" panose="02040503050406030204" pitchFamily="18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F22980B8-AC2F-FA2F-C511-BA66EF980A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3718799"/>
              </p:ext>
            </p:extLst>
          </p:nvPr>
        </p:nvGraphicFramePr>
        <p:xfrm>
          <a:off x="342909" y="1009404"/>
          <a:ext cx="8458182" cy="48391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1098923616"/>
                    </a:ext>
                  </a:extLst>
                </a:gridCol>
                <a:gridCol w="1876055">
                  <a:extLst>
                    <a:ext uri="{9D8B030D-6E8A-4147-A177-3AD203B41FA5}">
                      <a16:colId xmlns:a16="http://schemas.microsoft.com/office/drawing/2014/main" val="649804788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358730835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55417944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3983296715"/>
                    </a:ext>
                  </a:extLst>
                </a:gridCol>
                <a:gridCol w="965503">
                  <a:extLst>
                    <a:ext uri="{9D8B030D-6E8A-4147-A177-3AD203B41FA5}">
                      <a16:colId xmlns:a16="http://schemas.microsoft.com/office/drawing/2014/main" val="1493406042"/>
                    </a:ext>
                  </a:extLst>
                </a:gridCol>
              </a:tblGrid>
              <a:tr h="8939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2000">
                          <a:effectLst/>
                        </a:rPr>
                        <a:t>NO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2000">
                          <a:effectLst/>
                        </a:rPr>
                        <a:t>KEGIATAN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2000">
                          <a:effectLst/>
                        </a:rPr>
                        <a:t>TANGGAL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2000">
                          <a:effectLst/>
                        </a:rPr>
                        <a:t>PERPANJANGAN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2000">
                          <a:effectLst/>
                        </a:rPr>
                        <a:t>KETERANGAN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2000" dirty="0">
                          <a:effectLst/>
                        </a:rPr>
                        <a:t>WAKTU</a:t>
                      </a:r>
                      <a:endParaRPr lang="id-ID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62864371"/>
                  </a:ext>
                </a:extLst>
              </a:tr>
              <a:tr h="9056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2000">
                          <a:effectLst/>
                        </a:rPr>
                        <a:t>1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2000">
                          <a:effectLst/>
                        </a:rPr>
                        <a:t>Pembentukan Panitia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2000">
                          <a:effectLst/>
                        </a:rPr>
                        <a:t>02 Agustus 2022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2000">
                          <a:effectLst/>
                        </a:rPr>
                        <a:t>02 Agustus 2022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Lurah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19.30 WIB</a:t>
                      </a:r>
                      <a:endParaRPr lang="id-ID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553809"/>
                  </a:ext>
                </a:extLst>
              </a:tr>
              <a:tr h="9056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2000">
                          <a:effectLst/>
                        </a:rPr>
                        <a:t>2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2000">
                          <a:effectLst/>
                        </a:rPr>
                        <a:t>Penyusunan Jadwal Kegiatan, TataTertib</a:t>
                      </a:r>
                      <a:r>
                        <a:rPr lang="en-GB" sz="2000">
                          <a:effectLst/>
                        </a:rPr>
                        <a:t>.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2000">
                          <a:effectLst/>
                        </a:rPr>
                        <a:t>04-08 Agustus 2022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2000">
                          <a:effectLst/>
                        </a:rPr>
                        <a:t>04-08 Agustus 2022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2000">
                          <a:effectLst/>
                        </a:rPr>
                        <a:t>Panitia Pelaksana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2000" dirty="0">
                          <a:effectLst/>
                        </a:rPr>
                        <a:t>09.00 WIB</a:t>
                      </a:r>
                      <a:endParaRPr lang="id-ID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39452417"/>
                  </a:ext>
                </a:extLst>
              </a:tr>
              <a:tr h="111174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2000">
                          <a:effectLst/>
                        </a:rPr>
                        <a:t>3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2000">
                          <a:effectLst/>
                        </a:rPr>
                        <a:t>Pembekalan Panitia Oleh Kapanewon 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2000">
                          <a:effectLst/>
                        </a:rPr>
                        <a:t>10 Agustus 2022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2000">
                          <a:effectLst/>
                        </a:rPr>
                        <a:t>10 Agustus 2022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2000">
                          <a:effectLst/>
                        </a:rPr>
                        <a:t>Lurah, Panewu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2000" dirty="0">
                          <a:effectLst/>
                        </a:rPr>
                        <a:t>13.00 WIB</a:t>
                      </a:r>
                      <a:endParaRPr lang="id-ID" sz="2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2000" dirty="0">
                          <a:effectLst/>
                        </a:rPr>
                        <a:t> </a:t>
                      </a:r>
                      <a:endParaRPr lang="id-ID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29844296"/>
                  </a:ext>
                </a:extLst>
              </a:tr>
              <a:tr h="9056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2000">
                          <a:effectLst/>
                        </a:rPr>
                        <a:t>4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2000">
                          <a:effectLst/>
                        </a:rPr>
                        <a:t>Sosialisasi Kepada Masyarakat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2000">
                          <a:effectLst/>
                        </a:rPr>
                        <a:t>12 Agustus 2022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2000">
                          <a:effectLst/>
                        </a:rPr>
                        <a:t>12 Agustus 2022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2000">
                          <a:effectLst/>
                        </a:rPr>
                        <a:t>Panitia Pelaksana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2000" dirty="0">
                          <a:effectLst/>
                        </a:rPr>
                        <a:t>13.00 WIB</a:t>
                      </a:r>
                      <a:endParaRPr lang="id-ID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822528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823235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78B9334-99EE-0631-7905-6E959625FEB0}"/>
              </a:ext>
            </a:extLst>
          </p:cNvPr>
          <p:cNvSpPr txBox="1"/>
          <p:nvPr/>
        </p:nvSpPr>
        <p:spPr>
          <a:xfrm>
            <a:off x="467544" y="1268760"/>
            <a:ext cx="799288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9750" indent="-539750" algn="just">
              <a:buFont typeface="+mj-lt"/>
              <a:buAutoNum type="arabicPeriod" startAt="12"/>
            </a:pPr>
            <a:endParaRPr lang="id-ID" sz="18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Cambria" panose="020405030504060302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4CC7F7-F523-09F0-F592-3D17FCC5A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9752" y="517322"/>
            <a:ext cx="4464496" cy="936104"/>
          </a:xfr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/>
          <a:lstStyle/>
          <a:p>
            <a:r>
              <a:rPr lang="id-ID" sz="3200" b="1" dirty="0"/>
              <a:t>PERSYARATAN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1F4E8D4-4693-F74A-56AB-295EB2EBF12C}"/>
              </a:ext>
            </a:extLst>
          </p:cNvPr>
          <p:cNvSpPr txBox="1"/>
          <p:nvPr/>
        </p:nvSpPr>
        <p:spPr>
          <a:xfrm>
            <a:off x="827584" y="2206661"/>
            <a:ext cx="7632848" cy="26863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d-ID" sz="2400" b="1" dirty="0">
                <a:effectLst/>
                <a:latin typeface="Gadug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SYARAT UMUM:</a:t>
            </a:r>
            <a:endParaRPr lang="id-ID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en-US" sz="2400" dirty="0" err="1">
                <a:effectLst/>
                <a:latin typeface="Gadug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Warga</a:t>
            </a:r>
            <a:r>
              <a:rPr lang="en-US" sz="2400" dirty="0">
                <a:effectLst/>
                <a:latin typeface="Gadug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Negara Indonesia (WNI)</a:t>
            </a:r>
            <a:r>
              <a:rPr lang="id-ID" sz="2400" dirty="0">
                <a:effectLst/>
                <a:latin typeface="Gadug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;</a:t>
            </a:r>
            <a:endParaRPr lang="id-ID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en-US" sz="2400" dirty="0">
                <a:effectLst/>
                <a:latin typeface="Gadug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Pendidikan Min</a:t>
            </a:r>
            <a:r>
              <a:rPr lang="id-ID" sz="2400" dirty="0">
                <a:effectLst/>
                <a:latin typeface="Gadug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imal</a:t>
            </a:r>
            <a:r>
              <a:rPr lang="en-US" sz="2400" dirty="0">
                <a:effectLst/>
                <a:latin typeface="Gadug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SMA/</a:t>
            </a:r>
            <a:r>
              <a:rPr lang="en-US" sz="2400" dirty="0" err="1">
                <a:effectLst/>
                <a:latin typeface="Gadug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Sederajat</a:t>
            </a:r>
            <a:r>
              <a:rPr lang="id-ID" sz="2400" dirty="0">
                <a:effectLst/>
                <a:latin typeface="Gadug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;</a:t>
            </a:r>
            <a:endParaRPr lang="id-ID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id-ID" sz="2400" dirty="0">
                <a:solidFill>
                  <a:srgbClr val="000000"/>
                </a:solidFill>
                <a:effectLst/>
                <a:latin typeface="Gadug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Berusia paling rendah 20 tahun dan paling tinggi 4</a:t>
            </a:r>
            <a:r>
              <a:rPr lang="en-US" sz="2400" dirty="0">
                <a:solidFill>
                  <a:srgbClr val="000000"/>
                </a:solidFill>
                <a:effectLst/>
                <a:latin typeface="Gadug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d-ID" sz="2400" dirty="0">
                <a:solidFill>
                  <a:srgbClr val="000000"/>
                </a:solidFill>
                <a:effectLst/>
                <a:latin typeface="Gadug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tahun pada saat mendaftar ;</a:t>
            </a:r>
            <a:endParaRPr lang="id-ID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"/>
            </a:pPr>
            <a:r>
              <a:rPr lang="en-US" sz="2400" dirty="0" err="1">
                <a:effectLst/>
                <a:latin typeface="Gadug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Memenuhi</a:t>
            </a:r>
            <a:r>
              <a:rPr lang="en-US" sz="2400" dirty="0">
                <a:effectLst/>
                <a:latin typeface="Gadug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Gadug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kelengkapan</a:t>
            </a:r>
            <a:r>
              <a:rPr lang="en-US" sz="2400" dirty="0">
                <a:effectLst/>
                <a:latin typeface="Gadug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Gadug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persyaratan</a:t>
            </a:r>
            <a:r>
              <a:rPr lang="en-US" sz="2400" dirty="0">
                <a:effectLst/>
                <a:latin typeface="Gadug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Gadug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administrasi</a:t>
            </a:r>
            <a:r>
              <a:rPr lang="id-ID" sz="2400" dirty="0">
                <a:effectLst/>
                <a:latin typeface="Gadug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.</a:t>
            </a:r>
            <a:endParaRPr lang="id-ID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0326319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78B9334-99EE-0631-7905-6E959625FEB0}"/>
              </a:ext>
            </a:extLst>
          </p:cNvPr>
          <p:cNvSpPr txBox="1"/>
          <p:nvPr/>
        </p:nvSpPr>
        <p:spPr>
          <a:xfrm>
            <a:off x="467544" y="1268760"/>
            <a:ext cx="799288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9750" indent="-539750" algn="just">
              <a:buFont typeface="+mj-lt"/>
              <a:buAutoNum type="arabicPeriod" startAt="12"/>
            </a:pPr>
            <a:endParaRPr lang="id-ID" sz="18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Cambria" panose="020405030504060302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4CC7F7-F523-09F0-F592-3D17FCC5A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9752" y="332656"/>
            <a:ext cx="4680520" cy="936104"/>
          </a:xfr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/>
          <a:lstStyle/>
          <a:p>
            <a:r>
              <a:rPr lang="id-ID" sz="3200" b="1" dirty="0"/>
              <a:t>Kelengkapan Persyaratan </a:t>
            </a:r>
            <a:br>
              <a:rPr lang="id-ID" sz="3200" b="1" dirty="0"/>
            </a:br>
            <a:r>
              <a:rPr lang="id-ID" sz="3200" b="1" dirty="0"/>
              <a:t>Administrasi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610417A-4332-81DB-6E79-80F93901DA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1398442"/>
              </p:ext>
            </p:extLst>
          </p:nvPr>
        </p:nvGraphicFramePr>
        <p:xfrm>
          <a:off x="467544" y="1446294"/>
          <a:ext cx="8208912" cy="45568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3839">
                  <a:extLst>
                    <a:ext uri="{9D8B030D-6E8A-4147-A177-3AD203B41FA5}">
                      <a16:colId xmlns:a16="http://schemas.microsoft.com/office/drawing/2014/main" val="2733246856"/>
                    </a:ext>
                  </a:extLst>
                </a:gridCol>
                <a:gridCol w="7765073">
                  <a:extLst>
                    <a:ext uri="{9D8B030D-6E8A-4147-A177-3AD203B41FA5}">
                      <a16:colId xmlns:a16="http://schemas.microsoft.com/office/drawing/2014/main" val="203944971"/>
                    </a:ext>
                  </a:extLst>
                </a:gridCol>
              </a:tblGrid>
              <a:tr h="5097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800" dirty="0">
                          <a:effectLst/>
                        </a:rPr>
                        <a:t>NO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800" dirty="0">
                          <a:effectLst/>
                        </a:rPr>
                        <a:t>KETERANGAN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49265397"/>
                  </a:ext>
                </a:extLst>
              </a:tr>
              <a:tr h="9079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800">
                          <a:effectLst/>
                        </a:rPr>
                        <a:t>1.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800" dirty="0">
                          <a:effectLst/>
                        </a:rPr>
                        <a:t>Surat permohonan menjadi </a:t>
                      </a:r>
                      <a:r>
                        <a:rPr lang="en-ID" sz="1800" dirty="0" err="1">
                          <a:effectLst/>
                        </a:rPr>
                        <a:t>Kepala</a:t>
                      </a:r>
                      <a:r>
                        <a:rPr lang="en-ID" sz="1800" dirty="0">
                          <a:effectLst/>
                        </a:rPr>
                        <a:t> </a:t>
                      </a:r>
                      <a:r>
                        <a:rPr lang="en-ID" sz="1800" dirty="0" err="1">
                          <a:effectLst/>
                        </a:rPr>
                        <a:t>Urusan</a:t>
                      </a:r>
                      <a:r>
                        <a:rPr lang="en-ID" sz="1800" dirty="0">
                          <a:effectLst/>
                        </a:rPr>
                        <a:t> Tata </a:t>
                      </a:r>
                      <a:r>
                        <a:rPr lang="en-ID" sz="1800" dirty="0" err="1">
                          <a:effectLst/>
                        </a:rPr>
                        <a:t>Laksana</a:t>
                      </a:r>
                      <a:r>
                        <a:rPr lang="en-ID" sz="1800" dirty="0">
                          <a:effectLst/>
                        </a:rPr>
                        <a:t> dan </a:t>
                      </a:r>
                      <a:r>
                        <a:rPr lang="en-ID" sz="1800" dirty="0" err="1">
                          <a:effectLst/>
                        </a:rPr>
                        <a:t>Umum</a:t>
                      </a:r>
                      <a:r>
                        <a:rPr lang="en-ID" sz="1800" dirty="0">
                          <a:effectLst/>
                        </a:rPr>
                        <a:t> </a:t>
                      </a:r>
                      <a:r>
                        <a:rPr lang="id-ID" sz="1800" dirty="0">
                          <a:effectLst/>
                        </a:rPr>
                        <a:t>yang ditulis tangan dengan tinta hitam ditujukan kepada </a:t>
                      </a:r>
                      <a:r>
                        <a:rPr lang="en-GB" sz="1800" dirty="0" err="1">
                          <a:effectLst/>
                        </a:rPr>
                        <a:t>Lurah</a:t>
                      </a:r>
                      <a:r>
                        <a:rPr lang="id-ID" sz="1800" dirty="0">
                          <a:effectLst/>
                        </a:rPr>
                        <a:t> Pulutan di atas materai Rp. 10.000,-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56262729"/>
                  </a:ext>
                </a:extLst>
              </a:tr>
              <a:tr h="2935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800">
                          <a:effectLst/>
                        </a:rPr>
                        <a:t>2.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800">
                          <a:effectLst/>
                        </a:rPr>
                        <a:t>Surat pernyataan bertaqwa kepada Tuhan Yang Maha Esa di atas materai 10.000,-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95380581"/>
                  </a:ext>
                </a:extLst>
              </a:tr>
              <a:tr h="13370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800" dirty="0">
                          <a:effectLst/>
                        </a:rPr>
                        <a:t>3.</a:t>
                      </a:r>
                      <a:r>
                        <a:rPr lang="en-ID" sz="1800" dirty="0">
                          <a:effectLst/>
                        </a:rPr>
                        <a:t>  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800" dirty="0">
                          <a:effectLst/>
                        </a:rPr>
                        <a:t>Surat pernyataan memegang teguh dan mengamalkan Pancasila, Undang-Undang Dasar Negara Republik Indonesia Tahun 1945, mempertahankan dan memelihara keutuhan Negara Kesatuan Republik Indonesia dan Bhinneka Tunggal Ika, diatas meterai Rp. 10.000,-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70786184"/>
                  </a:ext>
                </a:extLst>
              </a:tr>
              <a:tr h="9079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1800" dirty="0">
                          <a:effectLst/>
                        </a:rPr>
                        <a:t>4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800" dirty="0">
                          <a:effectLst/>
                        </a:rPr>
                        <a:t>Surat pernyataan</a:t>
                      </a:r>
                      <a:r>
                        <a:rPr lang="en-ID" sz="1800" dirty="0">
                          <a:effectLst/>
                        </a:rPr>
                        <a:t> </a:t>
                      </a:r>
                      <a:r>
                        <a:rPr lang="en-ID" sz="1800" dirty="0" err="1">
                          <a:effectLst/>
                        </a:rPr>
                        <a:t>belum</a:t>
                      </a:r>
                      <a:r>
                        <a:rPr lang="en-ID" sz="1800" dirty="0">
                          <a:effectLst/>
                        </a:rPr>
                        <a:t> </a:t>
                      </a:r>
                      <a:r>
                        <a:rPr lang="en-ID" sz="1800" dirty="0" err="1">
                          <a:effectLst/>
                        </a:rPr>
                        <a:t>pernah</a:t>
                      </a:r>
                      <a:r>
                        <a:rPr lang="en-ID" sz="1800" dirty="0">
                          <a:effectLst/>
                        </a:rPr>
                        <a:t> </a:t>
                      </a:r>
                      <a:r>
                        <a:rPr lang="en-ID" sz="1800" dirty="0" err="1">
                          <a:effectLst/>
                        </a:rPr>
                        <a:t>diberhentikan</a:t>
                      </a:r>
                      <a:r>
                        <a:rPr lang="en-ID" sz="1800" dirty="0">
                          <a:effectLst/>
                        </a:rPr>
                        <a:t> </a:t>
                      </a:r>
                      <a:r>
                        <a:rPr lang="en-ID" sz="1800" dirty="0" err="1">
                          <a:effectLst/>
                        </a:rPr>
                        <a:t>dari</a:t>
                      </a:r>
                      <a:r>
                        <a:rPr lang="en-ID" sz="1800" dirty="0">
                          <a:effectLst/>
                        </a:rPr>
                        <a:t> </a:t>
                      </a:r>
                      <a:r>
                        <a:rPr lang="en-ID" sz="1800" dirty="0" err="1">
                          <a:effectLst/>
                        </a:rPr>
                        <a:t>jabatan</a:t>
                      </a:r>
                      <a:r>
                        <a:rPr lang="en-ID" sz="1800" dirty="0">
                          <a:effectLst/>
                        </a:rPr>
                        <a:t> </a:t>
                      </a:r>
                      <a:r>
                        <a:rPr lang="en-ID" sz="1800" dirty="0" err="1">
                          <a:effectLst/>
                        </a:rPr>
                        <a:t>Lurah</a:t>
                      </a:r>
                      <a:r>
                        <a:rPr lang="en-ID" sz="1800" dirty="0">
                          <a:effectLst/>
                        </a:rPr>
                        <a:t>/</a:t>
                      </a:r>
                      <a:r>
                        <a:rPr lang="en-ID" sz="1800" dirty="0" err="1">
                          <a:effectLst/>
                        </a:rPr>
                        <a:t>Kepala</a:t>
                      </a:r>
                      <a:r>
                        <a:rPr lang="en-ID" sz="1800" dirty="0">
                          <a:effectLst/>
                        </a:rPr>
                        <a:t> </a:t>
                      </a:r>
                      <a:r>
                        <a:rPr lang="en-ID" sz="1800" dirty="0" err="1">
                          <a:effectLst/>
                        </a:rPr>
                        <a:t>Desa</a:t>
                      </a:r>
                      <a:r>
                        <a:rPr lang="en-ID" sz="1800" dirty="0">
                          <a:effectLst/>
                        </a:rPr>
                        <a:t> </a:t>
                      </a:r>
                      <a:r>
                        <a:rPr lang="en-ID" sz="1800" dirty="0" err="1">
                          <a:effectLst/>
                        </a:rPr>
                        <a:t>atau</a:t>
                      </a:r>
                      <a:r>
                        <a:rPr lang="en-ID" sz="1800" dirty="0">
                          <a:effectLst/>
                        </a:rPr>
                        <a:t> </a:t>
                      </a:r>
                      <a:r>
                        <a:rPr lang="en-ID" sz="1800" dirty="0" err="1">
                          <a:effectLst/>
                        </a:rPr>
                        <a:t>sebutan</a:t>
                      </a:r>
                      <a:r>
                        <a:rPr lang="en-ID" sz="1800" dirty="0">
                          <a:effectLst/>
                        </a:rPr>
                        <a:t> lain, </a:t>
                      </a:r>
                      <a:r>
                        <a:rPr lang="en-ID" sz="1800" dirty="0" err="1">
                          <a:effectLst/>
                        </a:rPr>
                        <a:t>Pamong</a:t>
                      </a:r>
                      <a:r>
                        <a:rPr lang="en-ID" sz="1800" dirty="0">
                          <a:effectLst/>
                        </a:rPr>
                        <a:t> </a:t>
                      </a:r>
                      <a:r>
                        <a:rPr lang="en-ID" sz="1800" dirty="0" err="1">
                          <a:effectLst/>
                        </a:rPr>
                        <a:t>Kalurahan</a:t>
                      </a:r>
                      <a:r>
                        <a:rPr lang="en-ID" sz="1800" dirty="0">
                          <a:effectLst/>
                        </a:rPr>
                        <a:t>/</a:t>
                      </a:r>
                      <a:r>
                        <a:rPr lang="en-ID" sz="1800" dirty="0" err="1">
                          <a:effectLst/>
                        </a:rPr>
                        <a:t>Perangkat</a:t>
                      </a:r>
                      <a:r>
                        <a:rPr lang="en-ID" sz="1800" dirty="0">
                          <a:effectLst/>
                        </a:rPr>
                        <a:t> </a:t>
                      </a:r>
                      <a:r>
                        <a:rPr lang="en-ID" sz="1800" dirty="0" err="1">
                          <a:effectLst/>
                        </a:rPr>
                        <a:t>Desa</a:t>
                      </a:r>
                      <a:r>
                        <a:rPr lang="en-ID" sz="1800" dirty="0">
                          <a:effectLst/>
                        </a:rPr>
                        <a:t> </a:t>
                      </a:r>
                      <a:r>
                        <a:rPr lang="en-ID" sz="1800" dirty="0" err="1">
                          <a:effectLst/>
                        </a:rPr>
                        <a:t>atau</a:t>
                      </a:r>
                      <a:r>
                        <a:rPr lang="en-ID" sz="1800" dirty="0">
                          <a:effectLst/>
                        </a:rPr>
                        <a:t> </a:t>
                      </a:r>
                      <a:r>
                        <a:rPr lang="en-ID" sz="1800" dirty="0" err="1">
                          <a:effectLst/>
                        </a:rPr>
                        <a:t>sebutan</a:t>
                      </a:r>
                      <a:r>
                        <a:rPr lang="en-ID" sz="1800" dirty="0">
                          <a:effectLst/>
                        </a:rPr>
                        <a:t> lain; dan/</a:t>
                      </a:r>
                      <a:r>
                        <a:rPr lang="en-ID" sz="1800" dirty="0" err="1">
                          <a:effectLst/>
                        </a:rPr>
                        <a:t>atau</a:t>
                      </a:r>
                      <a:r>
                        <a:rPr lang="en-ID" sz="1800" dirty="0">
                          <a:effectLst/>
                        </a:rPr>
                        <a:t> </a:t>
                      </a:r>
                      <a:r>
                        <a:rPr lang="en-ID" sz="1800" dirty="0" err="1">
                          <a:effectLst/>
                        </a:rPr>
                        <a:t>jabatan</a:t>
                      </a:r>
                      <a:r>
                        <a:rPr lang="en-ID" sz="1800" dirty="0">
                          <a:effectLst/>
                        </a:rPr>
                        <a:t> negeri ; dan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08056043"/>
                  </a:ext>
                </a:extLst>
              </a:tr>
              <a:tr h="6007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1800" dirty="0">
                          <a:effectLst/>
                        </a:rPr>
                        <a:t>5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800" dirty="0">
                          <a:effectLst/>
                        </a:rPr>
                        <a:t>Surat pernyataan bersedia bertempat tinggal di </a:t>
                      </a:r>
                      <a:r>
                        <a:rPr lang="en-GB" sz="1800" dirty="0">
                          <a:effectLst/>
                        </a:rPr>
                        <a:t>wilayah K</a:t>
                      </a:r>
                      <a:r>
                        <a:rPr lang="en-ID" sz="1800" dirty="0" err="1">
                          <a:effectLst/>
                        </a:rPr>
                        <a:t>alurahan</a:t>
                      </a:r>
                      <a:r>
                        <a:rPr lang="en-ID" sz="1800" dirty="0">
                          <a:effectLst/>
                        </a:rPr>
                        <a:t> Pulutan </a:t>
                      </a:r>
                      <a:r>
                        <a:rPr lang="id-ID" sz="1800" dirty="0">
                          <a:effectLst/>
                        </a:rPr>
                        <a:t>jika diangkat menjadi </a:t>
                      </a:r>
                      <a:r>
                        <a:rPr lang="en-ID" sz="1800" dirty="0" err="1">
                          <a:effectLst/>
                        </a:rPr>
                        <a:t>Kepala</a:t>
                      </a:r>
                      <a:r>
                        <a:rPr lang="en-ID" sz="1800" dirty="0">
                          <a:effectLst/>
                        </a:rPr>
                        <a:t> </a:t>
                      </a:r>
                      <a:r>
                        <a:rPr lang="en-ID" sz="1800" dirty="0" err="1">
                          <a:effectLst/>
                        </a:rPr>
                        <a:t>Urusan</a:t>
                      </a:r>
                      <a:r>
                        <a:rPr lang="en-ID" sz="1800" dirty="0">
                          <a:effectLst/>
                        </a:rPr>
                        <a:t> Tata </a:t>
                      </a:r>
                      <a:r>
                        <a:rPr lang="en-ID" sz="1800" dirty="0" err="1">
                          <a:effectLst/>
                        </a:rPr>
                        <a:t>Laksana</a:t>
                      </a:r>
                      <a:r>
                        <a:rPr lang="en-ID" sz="1800" dirty="0">
                          <a:effectLst/>
                        </a:rPr>
                        <a:t> dan </a:t>
                      </a:r>
                      <a:r>
                        <a:rPr lang="en-ID" sz="1800" dirty="0" err="1">
                          <a:effectLst/>
                        </a:rPr>
                        <a:t>Umum</a:t>
                      </a:r>
                      <a:r>
                        <a:rPr lang="en-ID" sz="1800" dirty="0">
                          <a:effectLst/>
                        </a:rPr>
                        <a:t> </a:t>
                      </a:r>
                      <a:r>
                        <a:rPr lang="en-ID" sz="1800" dirty="0" err="1">
                          <a:effectLst/>
                        </a:rPr>
                        <a:t>bermaterai</a:t>
                      </a:r>
                      <a:r>
                        <a:rPr lang="en-ID" sz="1800" dirty="0">
                          <a:effectLst/>
                        </a:rPr>
                        <a:t> </a:t>
                      </a:r>
                      <a:r>
                        <a:rPr lang="id-ID" sz="1800" dirty="0">
                          <a:effectLst/>
                        </a:rPr>
                        <a:t>Rp. 10.000,-</a:t>
                      </a:r>
                      <a:r>
                        <a:rPr lang="en-ID" sz="1800" dirty="0">
                          <a:effectLst/>
                        </a:rPr>
                        <a:t>;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761101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6334195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gunungkidul_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664</TotalTime>
  <Words>1378</Words>
  <Application>Microsoft Office PowerPoint</Application>
  <PresentationFormat>On-screen Show (4:3)</PresentationFormat>
  <Paragraphs>209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Arial</vt:lpstr>
      <vt:lpstr>Arial Black</vt:lpstr>
      <vt:lpstr>Arial Narrow</vt:lpstr>
      <vt:lpstr>Bookman Old Style</vt:lpstr>
      <vt:lpstr>Britannic Bold</vt:lpstr>
      <vt:lpstr>Calibri</vt:lpstr>
      <vt:lpstr>Gadugi</vt:lpstr>
      <vt:lpstr>Wingdings</vt:lpstr>
      <vt:lpstr>gunungkidul_2</vt:lpstr>
      <vt:lpstr>SOSIALISASI  PENGISIAN KEPALA URUSAN  TATA LAKSANA DAN UMUM KALURAHAN PULUTAN</vt:lpstr>
      <vt:lpstr>Dasar Hukum</vt:lpstr>
      <vt:lpstr>PowerPoint Presentation</vt:lpstr>
      <vt:lpstr>PowerPoint Presentation</vt:lpstr>
      <vt:lpstr>PowerPoint Presentation</vt:lpstr>
      <vt:lpstr>Persiapan Penjaringan dan Penyarigan</vt:lpstr>
      <vt:lpstr>PowerPoint Presentation</vt:lpstr>
      <vt:lpstr>PERSYARATAN</vt:lpstr>
      <vt:lpstr>Kelengkapan Persyaratan  Administrasi</vt:lpstr>
      <vt:lpstr>PowerPoint Presentation</vt:lpstr>
      <vt:lpstr>PowerPoint Presentation</vt:lpstr>
      <vt:lpstr>PowerPoint Presentation</vt:lpstr>
      <vt:lpstr>PROSES SELEKSI</vt:lpstr>
      <vt:lpstr>PowerPoint Presentation</vt:lpstr>
      <vt:lpstr>PowerPoint Presentation</vt:lpstr>
      <vt:lpstr>PowerPoint Presentation</vt:lpstr>
      <vt:lpstr>MATUR NUWUN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tri suryanto</cp:lastModifiedBy>
  <cp:revision>1131</cp:revision>
  <cp:lastPrinted>2018-12-19T09:51:00Z</cp:lastPrinted>
  <dcterms:created xsi:type="dcterms:W3CDTF">2010-05-23T14:28:00Z</dcterms:created>
  <dcterms:modified xsi:type="dcterms:W3CDTF">2022-08-12T01:50:07Z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1057-11.2.0.8893</vt:lpwstr>
  </property>
</Properties>
</file>